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11"/>
  </p:notesMasterIdLst>
  <p:handoutMasterIdLst>
    <p:handoutMasterId r:id="rId112"/>
  </p:handoutMasterIdLst>
  <p:sldIdLst>
    <p:sldId id="264" r:id="rId2"/>
    <p:sldId id="258" r:id="rId3"/>
    <p:sldId id="265" r:id="rId4"/>
    <p:sldId id="292" r:id="rId5"/>
    <p:sldId id="293" r:id="rId6"/>
    <p:sldId id="262" r:id="rId7"/>
    <p:sldId id="259" r:id="rId8"/>
    <p:sldId id="269" r:id="rId9"/>
    <p:sldId id="260" r:id="rId10"/>
    <p:sldId id="261" r:id="rId11"/>
    <p:sldId id="299" r:id="rId12"/>
    <p:sldId id="301" r:id="rId13"/>
    <p:sldId id="270" r:id="rId14"/>
    <p:sldId id="271" r:id="rId15"/>
    <p:sldId id="295" r:id="rId16"/>
    <p:sldId id="297" r:id="rId17"/>
    <p:sldId id="275" r:id="rId18"/>
    <p:sldId id="302" r:id="rId19"/>
    <p:sldId id="319" r:id="rId20"/>
    <p:sldId id="320" r:id="rId21"/>
    <p:sldId id="321" r:id="rId22"/>
    <p:sldId id="307" r:id="rId23"/>
    <p:sldId id="322" r:id="rId24"/>
    <p:sldId id="323" r:id="rId25"/>
    <p:sldId id="324" r:id="rId26"/>
    <p:sldId id="466" r:id="rId27"/>
    <p:sldId id="467" r:id="rId28"/>
    <p:sldId id="436" r:id="rId29"/>
    <p:sldId id="325" r:id="rId30"/>
    <p:sldId id="326" r:id="rId31"/>
    <p:sldId id="327" r:id="rId32"/>
    <p:sldId id="435" r:id="rId33"/>
    <p:sldId id="328" r:id="rId34"/>
    <p:sldId id="329" r:id="rId35"/>
    <p:sldId id="330" r:id="rId36"/>
    <p:sldId id="331" r:id="rId37"/>
    <p:sldId id="332" r:id="rId38"/>
    <p:sldId id="333" r:id="rId39"/>
    <p:sldId id="388" r:id="rId40"/>
    <p:sldId id="335" r:id="rId41"/>
    <p:sldId id="389" r:id="rId42"/>
    <p:sldId id="336" r:id="rId43"/>
    <p:sldId id="390" r:id="rId44"/>
    <p:sldId id="392" r:id="rId45"/>
    <p:sldId id="391" r:id="rId46"/>
    <p:sldId id="393" r:id="rId47"/>
    <p:sldId id="394" r:id="rId48"/>
    <p:sldId id="395" r:id="rId49"/>
    <p:sldId id="396" r:id="rId50"/>
    <p:sldId id="374" r:id="rId51"/>
    <p:sldId id="341" r:id="rId52"/>
    <p:sldId id="343" r:id="rId53"/>
    <p:sldId id="344" r:id="rId54"/>
    <p:sldId id="345" r:id="rId55"/>
    <p:sldId id="346" r:id="rId56"/>
    <p:sldId id="342" r:id="rId57"/>
    <p:sldId id="448" r:id="rId58"/>
    <p:sldId id="439" r:id="rId59"/>
    <p:sldId id="348" r:id="rId60"/>
    <p:sldId id="397" r:id="rId61"/>
    <p:sldId id="398" r:id="rId62"/>
    <p:sldId id="399" r:id="rId63"/>
    <p:sldId id="403" r:id="rId64"/>
    <p:sldId id="450" r:id="rId65"/>
    <p:sldId id="451" r:id="rId66"/>
    <p:sldId id="452" r:id="rId67"/>
    <p:sldId id="453" r:id="rId68"/>
    <p:sldId id="454" r:id="rId69"/>
    <p:sldId id="455" r:id="rId70"/>
    <p:sldId id="457" r:id="rId71"/>
    <p:sldId id="407" r:id="rId72"/>
    <p:sldId id="404" r:id="rId73"/>
    <p:sldId id="405" r:id="rId74"/>
    <p:sldId id="406" r:id="rId75"/>
    <p:sldId id="408" r:id="rId76"/>
    <p:sldId id="409" r:id="rId77"/>
    <p:sldId id="410" r:id="rId78"/>
    <p:sldId id="438" r:id="rId79"/>
    <p:sldId id="437" r:id="rId80"/>
    <p:sldId id="449" r:id="rId81"/>
    <p:sldId id="458" r:id="rId82"/>
    <p:sldId id="357" r:id="rId83"/>
    <p:sldId id="359" r:id="rId84"/>
    <p:sldId id="424" r:id="rId85"/>
    <p:sldId id="443" r:id="rId86"/>
    <p:sldId id="440" r:id="rId87"/>
    <p:sldId id="425" r:id="rId88"/>
    <p:sldId id="427" r:id="rId89"/>
    <p:sldId id="441" r:id="rId90"/>
    <p:sldId id="461" r:id="rId91"/>
    <p:sldId id="462" r:id="rId92"/>
    <p:sldId id="444" r:id="rId93"/>
    <p:sldId id="431" r:id="rId94"/>
    <p:sldId id="463" r:id="rId95"/>
    <p:sldId id="432" r:id="rId96"/>
    <p:sldId id="447" r:id="rId97"/>
    <p:sldId id="445" r:id="rId98"/>
    <p:sldId id="446" r:id="rId99"/>
    <p:sldId id="433" r:id="rId100"/>
    <p:sldId id="434" r:id="rId101"/>
    <p:sldId id="382" r:id="rId102"/>
    <p:sldId id="383" r:id="rId103"/>
    <p:sldId id="368" r:id="rId104"/>
    <p:sldId id="369" r:id="rId105"/>
    <p:sldId id="464" r:id="rId106"/>
    <p:sldId id="384" r:id="rId107"/>
    <p:sldId id="385" r:id="rId108"/>
    <p:sldId id="387" r:id="rId109"/>
    <p:sldId id="46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37"/>
    <a:srgbClr val="E2E2E2"/>
    <a:srgbClr val="FF663A"/>
    <a:srgbClr val="FF6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4" autoAdjust="0"/>
    <p:restoredTop sz="86326" autoAdjust="0"/>
  </p:normalViewPr>
  <p:slideViewPr>
    <p:cSldViewPr snapToGrid="0">
      <p:cViewPr>
        <p:scale>
          <a:sx n="120" d="100"/>
          <a:sy n="120" d="100"/>
        </p:scale>
        <p:origin x="312"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5" d="100"/>
          <a:sy n="95" d="100"/>
        </p:scale>
        <p:origin x="3720" y="192"/>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a:t>
            </a:r>
            <a:r>
              <a:rPr lang="en-US" dirty="0" err="1" smtClean="0"/>
              <a:t>Redfin</a:t>
            </a:r>
            <a:r>
              <a:rPr lang="en-US" dirty="0" smtClean="0"/>
              <a:t>, </a:t>
            </a:r>
            <a:r>
              <a:rPr lang="mr-IN" dirty="0" smtClean="0"/>
              <a:t>5/22</a:t>
            </a:r>
            <a:r>
              <a:rPr lang="en-US" dirty="0" smtClean="0"/>
              <a:t>/2017 </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F0F46-B1B5-EC44-91C0-12DE67594494}" type="slidenum">
              <a:rPr lang="en-US" smtClean="0"/>
              <a:t>‹#›</a:t>
            </a:fld>
            <a:endParaRPr lang="en-US" dirty="0"/>
          </a:p>
        </p:txBody>
      </p:sp>
      <p:sp>
        <p:nvSpPr>
          <p:cNvPr id="7" name="Footer Placeholder 6"/>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0308313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a:t>
            </a:r>
            <a:r>
              <a:rPr lang="en-US" dirty="0" err="1" smtClean="0"/>
              <a:t>Redfin</a:t>
            </a:r>
            <a:r>
              <a:rPr lang="en-US" dirty="0" smtClean="0"/>
              <a:t>, </a:t>
            </a:r>
            <a:r>
              <a:rPr lang="mr-IN" dirty="0" smtClean="0"/>
              <a:t>5/22</a:t>
            </a:r>
            <a:r>
              <a:rPr lang="en-US" dirty="0" smtClean="0"/>
              <a:t>/2017 </a:t>
            </a:r>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NOT FOR DISTRIBUTION. Copyright 2017 Jay Dixit / Storytelling NYC</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126CE-B613-8A47-93CA-8AF78660A840}" type="slidenum">
              <a:rPr lang="en-US" smtClean="0"/>
              <a:t>‹#›</a:t>
            </a:fld>
            <a:endParaRPr lang="en-US" dirty="0"/>
          </a:p>
        </p:txBody>
      </p:sp>
    </p:spTree>
    <p:extLst>
      <p:ext uri="{BB962C8B-B14F-4D97-AF65-F5344CB8AC3E}">
        <p14:creationId xmlns:p14="http://schemas.microsoft.com/office/powerpoint/2010/main" val="94818815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 Id="rId3" Type="http://schemas.openxmlformats.org/officeDocument/2006/relationships/hyperlink" Target="http://incandescentman.github.io/redfin-presentation/index.html"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6018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Glancing at this structure, it’s hard to tell what conclusion is being argued for and what points are being made in support of that conclusion. </a:t>
            </a:r>
          </a:p>
          <a:p>
            <a:r>
              <a:rPr lang="en-CA" sz="1200" b="0" i="0" kern="1200" dirty="0" smtClean="0">
                <a:solidFill>
                  <a:schemeClr val="tx1"/>
                </a:solidFill>
                <a:effectLst/>
                <a:latin typeface="+mn-lt"/>
                <a:ea typeface="+mn-ea"/>
                <a:cs typeface="+mn-cs"/>
              </a:rPr>
              <a:t>I don’t even know if it’s a proposal for a strategy to do, or if it’s a summary of how the company is structured?</a:t>
            </a:r>
          </a:p>
          <a:p>
            <a:r>
              <a:rPr lang="en-CA" sz="1200" b="0" i="0" kern="1200" dirty="0" smtClean="0">
                <a:solidFill>
                  <a:schemeClr val="tx1"/>
                </a:solidFill>
                <a:effectLst/>
                <a:latin typeface="+mn-lt"/>
                <a:ea typeface="+mn-ea"/>
                <a:cs typeface="+mn-cs"/>
              </a:rPr>
              <a:t>It’s hard for me to see from these headings what the flow of the document is</a:t>
            </a:r>
          </a:p>
          <a:p>
            <a:endParaRPr lang="en-CA" dirty="0"/>
          </a:p>
        </p:txBody>
      </p:sp>
    </p:spTree>
    <p:extLst>
      <p:ext uri="{BB962C8B-B14F-4D97-AF65-F5344CB8AC3E}">
        <p14:creationId xmlns:p14="http://schemas.microsoft.com/office/powerpoint/2010/main" val="249862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Here’s my revised structure.</a:t>
            </a:r>
            <a:endParaRPr lang="en-US" dirty="0"/>
          </a:p>
        </p:txBody>
      </p:sp>
    </p:spTree>
    <p:extLst>
      <p:ext uri="{BB962C8B-B14F-4D97-AF65-F5344CB8AC3E}">
        <p14:creationId xmlns:p14="http://schemas.microsoft.com/office/powerpoint/2010/main" val="172190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look at what I did this</a:t>
            </a:r>
          </a:p>
          <a:p>
            <a:r>
              <a:rPr lang="en-CA" sz="1200" b="0" i="0" kern="1200" dirty="0" smtClean="0">
                <a:solidFill>
                  <a:schemeClr val="tx1"/>
                </a:solidFill>
                <a:effectLst/>
                <a:latin typeface="+mn-lt"/>
                <a:ea typeface="+mn-ea"/>
                <a:cs typeface="+mn-cs"/>
              </a:rPr>
              <a:t>Divide yourself into 2-man groups find a partner, someone whom you deeply love, and Now take 3 minutes, say to your partner in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each section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relationship between sections?</a:t>
            </a: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391861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Listen in on what they say, then relay the correct ones to the whole group or do redirection if necessary</a:t>
            </a:r>
          </a:p>
          <a:p>
            <a:r>
              <a:rPr lang="en-CA" sz="1200" kern="1200" dirty="0" smtClean="0">
                <a:solidFill>
                  <a:schemeClr val="tx1"/>
                </a:solidFill>
                <a:effectLst/>
                <a:latin typeface="+mn-lt"/>
                <a:ea typeface="+mn-ea"/>
                <a:cs typeface="+mn-cs"/>
              </a:rPr>
              <a:t>In the revised version above, I make the logic explicit in the headings, enabling executives to (1) see and understand the argument at a glance, and (2) always know what point is being made in each section.</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So you can see that when the structure is strong, it’s easy to say what the flow is because</a:t>
            </a:r>
          </a:p>
          <a:p>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structure: each heading is logical and builds on what came before</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the features that make the structure explicit: the headings are labeled explicitly. So it’s easy to navigate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Descriptive headings are a tool to make the structure explicit</a:t>
            </a:r>
          </a:p>
          <a:p>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3517739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Why is it that we sometimes write a document that’s not as well thought out as it could be?</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 don’t know what we’re doing, we don’t know the answers, we don’t have the insights.</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we’re unable to logically think through a strategy. The problem is that a lot of us are not in the habit, mentally, of breaking down our thinking process into discrete steps.</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those of us who aren’t naturally analytical thinkers, organizing and writing a document is hard because we don’t know where to start.</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3410205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295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 we do? We sit down and start writing down their thoughts, without organizing first and without any thought about what the reader actually needs to know.</a:t>
            </a:r>
          </a:p>
          <a:p>
            <a:r>
              <a:rPr lang="en-CA" sz="1200" b="0" i="0" kern="1200" dirty="0" smtClean="0">
                <a:solidFill>
                  <a:schemeClr val="tx1"/>
                </a:solidFill>
                <a:effectLst/>
                <a:latin typeface="+mn-lt"/>
                <a:ea typeface="+mn-ea"/>
                <a:cs typeface="+mn-cs"/>
              </a:rPr>
              <a:t>Their thought process might look something like this: “OK, where do I start? Introduction. What should I say in my introduction? I’ll need to make three points, what three points can I make?” And so on.</a:t>
            </a:r>
          </a:p>
          <a:p>
            <a:r>
              <a:rPr lang="en-CA" sz="1200" b="0" i="0" kern="1200" dirty="0" smtClean="0">
                <a:solidFill>
                  <a:schemeClr val="tx1"/>
                </a:solidFill>
                <a:effectLst/>
                <a:latin typeface="+mn-lt"/>
                <a:ea typeface="+mn-ea"/>
                <a:cs typeface="+mn-cs"/>
              </a:rPr>
              <a:t>The result is a brain dump, a rambling and disorganized document that’s poorly organized, hard to follow, and often riddled with logical holes and unanswered questions.</a:t>
            </a:r>
          </a:p>
          <a:p>
            <a:r>
              <a:rPr lang="en-CA" sz="1200" b="0" i="0" kern="1200" dirty="0" smtClean="0">
                <a:solidFill>
                  <a:schemeClr val="tx1"/>
                </a:solidFill>
                <a:effectLst/>
                <a:latin typeface="+mn-lt"/>
                <a:ea typeface="+mn-ea"/>
                <a:cs typeface="+mn-cs"/>
              </a:rPr>
              <a:t>We just write down what we know and keep going until we can’t think of anything else to say.</a:t>
            </a:r>
          </a:p>
          <a:p>
            <a:endParaRPr lang="en-CA" dirty="0" smtClean="0"/>
          </a:p>
          <a:p>
            <a:r>
              <a:rPr lang="en-US" sz="1200" kern="1200" dirty="0" smtClean="0">
                <a:solidFill>
                  <a:schemeClr val="tx1"/>
                </a:solidFill>
                <a:latin typeface="+mn-lt"/>
                <a:ea typeface="+mn-ea"/>
                <a:cs typeface="+mn-cs"/>
              </a:rPr>
              <a:t>The fridge metaphor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All the ingredients in your mind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Doing that is kind of like trying to bake a cake by opening your refrigerator, taking out all the food you have in your fridge, beer, mustard, leftover pizza, garlic, chocolate, and putting it in a big bowl. Most of those ingredients aren’t necessary! And in fact they’ll get in the way. The key to baking a cake is what you leave out!</a:t>
            </a:r>
          </a:p>
          <a:p>
            <a:r>
              <a:rPr lang="en-US" sz="1200" kern="1200" dirty="0" smtClean="0">
                <a:solidFill>
                  <a:schemeClr val="tx1"/>
                </a:solidFill>
                <a:latin typeface="+mn-lt"/>
                <a:ea typeface="+mn-ea"/>
                <a:cs typeface="+mn-cs"/>
              </a:rPr>
              <a:t>the purpose of the document isn’t to communicate what you know</a:t>
            </a:r>
          </a:p>
          <a:p>
            <a:r>
              <a:rPr lang="en-US" sz="1200" kern="1200" dirty="0" smtClean="0">
                <a:solidFill>
                  <a:schemeClr val="tx1"/>
                </a:solidFill>
                <a:latin typeface="+mn-lt"/>
                <a:ea typeface="+mn-ea"/>
                <a:cs typeface="+mn-cs"/>
              </a:rPr>
              <a:t>It’s to tell the reader what they need to know.</a:t>
            </a:r>
            <a:endParaRPr lang="en-CA" dirty="0"/>
          </a:p>
        </p:txBody>
      </p:sp>
    </p:spTree>
    <p:extLst>
      <p:ext uri="{BB962C8B-B14F-4D97-AF65-F5344CB8AC3E}">
        <p14:creationId xmlns:p14="http://schemas.microsoft.com/office/powerpoint/2010/main" val="368297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Mistake:</a:t>
            </a:r>
            <a:r>
              <a:rPr lang="en-CA" sz="1200" b="0" i="0" kern="1200" dirty="0" smtClean="0">
                <a:solidFill>
                  <a:schemeClr val="tx1"/>
                </a:solidFill>
                <a:effectLst/>
                <a:latin typeface="+mn-lt"/>
                <a:ea typeface="+mn-ea"/>
                <a:cs typeface="+mn-cs"/>
              </a:rPr>
              <a:t> just write down what you know, what you can think of to write. I have all this information, let me just write it down.</a:t>
            </a:r>
          </a:p>
          <a:p>
            <a:r>
              <a:rPr lang="en-CA" sz="1200" b="0" i="0" kern="1200" dirty="0" smtClean="0">
                <a:solidFill>
                  <a:schemeClr val="tx1"/>
                </a:solidFill>
                <a:effectLst/>
                <a:latin typeface="+mn-lt"/>
                <a:ea typeface="+mn-ea"/>
                <a:cs typeface="+mn-cs"/>
              </a:rPr>
              <a:t>Write down a heading?</a:t>
            </a: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the curse of knowledge is</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knocking thing</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Emma Thompson</a:t>
            </a:r>
          </a:p>
          <a:p>
            <a:pPr marL="628650" lvl="1" indent="-171450">
              <a:buFont typeface="Arial" panose="020B0604020202020204" pitchFamily="34" charset="0"/>
              <a:buChar char="•"/>
            </a:pPr>
            <a:r>
              <a:rPr lang="en-CA" sz="1200" kern="1200" dirty="0" smtClean="0">
                <a:solidFill>
                  <a:schemeClr val="tx1"/>
                </a:solidFill>
                <a:effectLst/>
                <a:latin typeface="+mn-lt"/>
                <a:ea typeface="+mn-ea"/>
                <a:cs typeface="+mn-cs"/>
              </a:rPr>
              <a:t>So what you have to do is ask yourself at every moment, what does the reader know, what does the reader not know?</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different terms mean</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when you assume the reader already knows, unconsciously</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obviously you </a:t>
            </a:r>
            <a:r>
              <a:rPr lang="en-CA" sz="1200" b="1" kern="1200" dirty="0" smtClean="0">
                <a:solidFill>
                  <a:schemeClr val="tx1"/>
                </a:solidFill>
                <a:effectLst/>
                <a:latin typeface="+mn-lt"/>
                <a:ea typeface="+mn-ea"/>
                <a:cs typeface="+mn-cs"/>
              </a:rPr>
              <a:t>do</a:t>
            </a:r>
            <a:r>
              <a:rPr lang="en-CA" sz="1200" kern="1200" dirty="0" smtClean="0">
                <a:solidFill>
                  <a:schemeClr val="tx1"/>
                </a:solidFill>
                <a:effectLst/>
                <a:latin typeface="+mn-lt"/>
                <a:ea typeface="+mn-ea"/>
                <a:cs typeface="+mn-cs"/>
              </a:rPr>
              <a:t> have to guess what the reader knows and don’t knows. But make those determinations consciously, not automatically</a:t>
            </a:r>
          </a:p>
          <a:p>
            <a:pPr marL="0" indent="0">
              <a:buFont typeface="Arial" panose="020B0604020202020204" pitchFamily="34" charset="0"/>
              <a:buNone/>
            </a:pP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865183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Trying to write the finished product directly </a:t>
            </a:r>
          </a:p>
          <a:p>
            <a:r>
              <a:rPr lang="en-CA" sz="1200" b="0" i="0" kern="1200" dirty="0" smtClean="0">
                <a:solidFill>
                  <a:schemeClr val="tx1"/>
                </a:solidFill>
                <a:effectLst/>
                <a:latin typeface="+mn-lt"/>
                <a:ea typeface="+mn-ea"/>
                <a:cs typeface="+mn-cs"/>
              </a:rPr>
              <a:t>Trying to write down only the words that will appear in the final draft.</a:t>
            </a:r>
          </a:p>
          <a:p>
            <a:r>
              <a:rPr lang="en-CA" sz="1200" b="0" i="0" kern="1200" dirty="0" smtClean="0">
                <a:solidFill>
                  <a:schemeClr val="tx1"/>
                </a:solidFill>
                <a:effectLst/>
                <a:latin typeface="+mn-lt"/>
                <a:ea typeface="+mn-ea"/>
                <a:cs typeface="+mn-cs"/>
              </a:rPr>
              <a:t>e.g. you write “introduction” and then you try to write the first sentence… and then the second sentence and then the third sentence.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Driving in the fog. No! Draw a map!</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main mistake people make is they sit down and try to write the finished product,</a:t>
            </a:r>
            <a:r>
              <a:rPr lang="en-CA" sz="1200" b="0" i="0" kern="1200" baseline="0" dirty="0" smtClean="0">
                <a:solidFill>
                  <a:schemeClr val="tx1"/>
                </a:solidFill>
                <a:effectLst/>
                <a:latin typeface="+mn-lt"/>
                <a:ea typeface="+mn-ea"/>
                <a:cs typeface="+mn-cs"/>
              </a:rPr>
              <a:t> and </a:t>
            </a:r>
            <a:r>
              <a:rPr lang="en-CA" sz="1200" b="0" i="0" kern="1200" dirty="0" smtClean="0">
                <a:solidFill>
                  <a:schemeClr val="tx1"/>
                </a:solidFill>
                <a:effectLst/>
                <a:latin typeface="+mn-lt"/>
                <a:ea typeface="+mn-ea"/>
                <a:cs typeface="+mn-cs"/>
              </a:rPr>
              <a:t>it comes out however it comes out.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If you only write down the final product… you’re doing all the planning, structuring, organizing in your head.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it’s hard to think about what does the reader know, need to know… and when… and how to explain things the best way.</a:t>
            </a:r>
            <a:r>
              <a:rPr lang="en-CA" sz="1200" b="0" i="0" kern="1200" baseline="0" dirty="0" smtClean="0">
                <a:solidFill>
                  <a:schemeClr val="tx1"/>
                </a:solidFill>
                <a:effectLst/>
                <a:latin typeface="+mn-lt"/>
                <a:ea typeface="+mn-ea"/>
                <a:cs typeface="+mn-cs"/>
              </a:rPr>
              <a:t> </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Too much to keep track of!</a:t>
            </a:r>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07233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Trying to write the finished product directly </a:t>
            </a:r>
          </a:p>
          <a:p>
            <a:r>
              <a:rPr lang="en-CA" sz="1200" b="0" i="0" kern="1200" dirty="0" smtClean="0">
                <a:solidFill>
                  <a:schemeClr val="tx1"/>
                </a:solidFill>
                <a:effectLst/>
                <a:latin typeface="+mn-lt"/>
                <a:ea typeface="+mn-ea"/>
                <a:cs typeface="+mn-cs"/>
              </a:rPr>
              <a:t>Trying to write down only the words that will appear in the final draft.</a:t>
            </a:r>
          </a:p>
          <a:p>
            <a:r>
              <a:rPr lang="en-CA" sz="1200" b="0" i="0" kern="1200" dirty="0" smtClean="0">
                <a:solidFill>
                  <a:schemeClr val="tx1"/>
                </a:solidFill>
                <a:effectLst/>
                <a:latin typeface="+mn-lt"/>
                <a:ea typeface="+mn-ea"/>
                <a:cs typeface="+mn-cs"/>
              </a:rPr>
              <a:t>e.g. you write “introduction” and then you try to write the first sentence… and then the second sentence and then the third sentence.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Driving in the fog. No! Draw a map!</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main mistake people make is they sit down and try to write the finished product,</a:t>
            </a:r>
            <a:r>
              <a:rPr lang="en-CA" sz="1200" b="0" i="0" kern="1200" baseline="0" dirty="0" smtClean="0">
                <a:solidFill>
                  <a:schemeClr val="tx1"/>
                </a:solidFill>
                <a:effectLst/>
                <a:latin typeface="+mn-lt"/>
                <a:ea typeface="+mn-ea"/>
                <a:cs typeface="+mn-cs"/>
              </a:rPr>
              <a:t> and </a:t>
            </a:r>
            <a:r>
              <a:rPr lang="en-CA" sz="1200" b="0" i="0" kern="1200" dirty="0" smtClean="0">
                <a:solidFill>
                  <a:schemeClr val="tx1"/>
                </a:solidFill>
                <a:effectLst/>
                <a:latin typeface="+mn-lt"/>
                <a:ea typeface="+mn-ea"/>
                <a:cs typeface="+mn-cs"/>
              </a:rPr>
              <a:t>it comes out however it comes out.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If you only write down the final product… you’re doing all the planning, structuring, organizing in your head.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it’s hard to think about what does the reader know, need to know… and when… and how to explain things the best way.</a:t>
            </a:r>
            <a:r>
              <a:rPr lang="en-CA" sz="1200" b="0" i="0" kern="1200" baseline="0" dirty="0" smtClean="0">
                <a:solidFill>
                  <a:schemeClr val="tx1"/>
                </a:solidFill>
                <a:effectLst/>
                <a:latin typeface="+mn-lt"/>
                <a:ea typeface="+mn-ea"/>
                <a:cs typeface="+mn-cs"/>
              </a:rPr>
              <a:t> </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Too much to keep track of!</a:t>
            </a:r>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473373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151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Exactly.</a:t>
            </a:r>
            <a:r>
              <a:rPr lang="en-CA" baseline="0" dirty="0" smtClean="0"/>
              <a:t> We all think that way. </a:t>
            </a:r>
          </a:p>
          <a:p>
            <a:endParaRPr lang="en-CA" baseline="0" dirty="0" smtClean="0"/>
          </a:p>
          <a:p>
            <a:r>
              <a:rPr lang="en-CA" dirty="0" smtClean="0"/>
              <a:t>Fact,</a:t>
            </a:r>
            <a:r>
              <a:rPr lang="en-CA" baseline="0" dirty="0" smtClean="0"/>
              <a:t> fact, fact, premise, premise, conclusion. That’s how we think. </a:t>
            </a:r>
          </a:p>
          <a:p>
            <a:endParaRPr lang="en-CA" baseline="0" dirty="0" smtClean="0"/>
          </a:p>
          <a:p>
            <a:r>
              <a:rPr lang="en-CA" baseline="0" dirty="0" smtClean="0"/>
              <a:t>And that’s the difference between writing for yourself, and writing with the reader in mind. Because that is how you think. Facts lead to a conclusion. </a:t>
            </a:r>
          </a:p>
          <a:p>
            <a:endParaRPr lang="en-CA" baseline="0" dirty="0" smtClean="0"/>
          </a:p>
          <a:p>
            <a:r>
              <a:rPr lang="en-CA" baseline="0" dirty="0" smtClean="0"/>
              <a:t>But you can’t do that with the reader. If you walk up to someone and you say, “Hey, I’m going to tell you 10 facts, and at the end of those 10 facts I’ll tell you the conclusion I promise,” they’re going to zone out. </a:t>
            </a:r>
          </a:p>
          <a:p>
            <a:endParaRPr lang="en-CA" baseline="0" dirty="0" smtClean="0"/>
          </a:p>
          <a:p>
            <a:r>
              <a:rPr lang="en-CA" baseline="0" dirty="0" smtClean="0"/>
              <a:t>Because (1) it’s boring, and then (2) they won’t be able to memorize those facts and remember them later on anyway. </a:t>
            </a:r>
          </a:p>
          <a:p>
            <a:endParaRPr lang="en-CA" baseline="0" dirty="0" smtClean="0"/>
          </a:p>
          <a:p>
            <a:r>
              <a:rPr lang="en-CA" baseline="0" dirty="0" smtClean="0"/>
              <a:t>Instead of telling them random facts without telling them why, you FIRST have to tell them the conclusion. “Hey, I have a suggestion for the company. Here’s what my idea is. And THEN you tell them, and here are the reasons I think it will work, here are the facts that justify my conclusion.</a:t>
            </a:r>
          </a:p>
          <a:p>
            <a:endParaRPr lang="en-CA" dirty="0"/>
          </a:p>
        </p:txBody>
      </p:sp>
    </p:spTree>
    <p:extLst>
      <p:ext uri="{BB962C8B-B14F-4D97-AF65-F5344CB8AC3E}">
        <p14:creationId xmlns:p14="http://schemas.microsoft.com/office/powerpoint/2010/main" val="1439715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Otherwise it’s the same problem again. You’re trying to write the final draft of the outline in the first go.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you’re just passing the same problem down the chain. How do you figure out what to put in your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start outlining, you need to know what the structure </a:t>
            </a:r>
            <a:r>
              <a:rPr lang="en-CA" sz="1200" b="1" i="0" kern="1200" dirty="0" smtClean="0">
                <a:solidFill>
                  <a:schemeClr val="tx1"/>
                </a:solidFill>
                <a:effectLst/>
                <a:latin typeface="+mn-lt"/>
                <a:ea typeface="+mn-ea"/>
                <a:cs typeface="+mn-cs"/>
              </a:rPr>
              <a:t>should</a:t>
            </a:r>
            <a:r>
              <a:rPr lang="en-CA" sz="1200" b="0" i="0" kern="1200" dirty="0" smtClean="0">
                <a:solidFill>
                  <a:schemeClr val="tx1"/>
                </a:solidFill>
                <a:effectLst/>
                <a:latin typeface="+mn-lt"/>
                <a:ea typeface="+mn-ea"/>
                <a:cs typeface="+mn-cs"/>
              </a:rPr>
              <a:t> be.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plan the structure, weigh options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outline, you need to know what you’re trying to say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a:t>
            </a:r>
            <a:r>
              <a:rPr lang="en-CA" sz="1200" b="1" i="0" kern="1200" dirty="0" smtClean="0">
                <a:solidFill>
                  <a:schemeClr val="tx1"/>
                </a:solidFill>
                <a:effectLst/>
                <a:latin typeface="+mn-lt"/>
                <a:ea typeface="+mn-ea"/>
                <a:cs typeface="+mn-cs"/>
              </a:rPr>
              <a:t>think</a:t>
            </a:r>
            <a:r>
              <a:rPr lang="en-CA" sz="1200" b="0" i="0" kern="1200" dirty="0" smtClean="0">
                <a:solidFill>
                  <a:schemeClr val="tx1"/>
                </a:solidFill>
                <a:effectLst/>
                <a:latin typeface="+mn-lt"/>
                <a:ea typeface="+mn-ea"/>
                <a:cs typeface="+mn-cs"/>
              </a:rPr>
              <a:t> even before you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Outline strategically!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When you’re outlining, you’re still kind of in the mode of listing</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Yes, you’re ordering things, rearranging them…</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But you need to dig even deeper than that. You need to be thinking strategically about what to put in or not put in, </a:t>
            </a:r>
            <a:r>
              <a:rPr lang="en-CA" sz="1200" b="1" i="0" kern="1200" dirty="0" smtClean="0">
                <a:solidFill>
                  <a:schemeClr val="tx1"/>
                </a:solidFill>
                <a:effectLst/>
                <a:latin typeface="+mn-lt"/>
                <a:ea typeface="+mn-ea"/>
                <a:cs typeface="+mn-cs"/>
              </a:rPr>
              <a:t>how</a:t>
            </a:r>
            <a:r>
              <a:rPr lang="en-CA" sz="1200" b="0" i="0" kern="1200" dirty="0" smtClean="0">
                <a:solidFill>
                  <a:schemeClr val="tx1"/>
                </a:solidFill>
                <a:effectLst/>
                <a:latin typeface="+mn-lt"/>
                <a:ea typeface="+mn-ea"/>
                <a:cs typeface="+mn-cs"/>
              </a:rPr>
              <a:t> to present information to the reader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It means you’re trying to do all that thinking in your head</a:t>
            </a:r>
            <a:r>
              <a:rPr lang="en-CA" sz="1200" b="0" i="0" kern="1200" dirty="0">
                <a:solidFill>
                  <a:schemeClr val="tx1"/>
                </a:solidFill>
                <a:effectLst/>
                <a:latin typeface="+mn-lt"/>
                <a:ea typeface="+mn-ea"/>
                <a:cs typeface="+mn-cs"/>
              </a:rPr>
              <a:t>.</a:t>
            </a:r>
            <a:endParaRPr lang="en-CA"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60160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If the writing is sloppy, the thinking is sloppy too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clear writing requires clear thinking</a:t>
            </a:r>
          </a:p>
          <a:p>
            <a:pPr marL="171450" indent="-171450">
              <a:buFont typeface="Arial" panose="020B0604020202020204" pitchFamily="34" charset="0"/>
              <a:buChar char="•"/>
            </a:pPr>
            <a:r>
              <a:rPr lang="en-CA" sz="1200" b="1" i="0" kern="1200" dirty="0" smtClean="0">
                <a:solidFill>
                  <a:schemeClr val="tx1"/>
                </a:solidFill>
                <a:effectLst/>
                <a:latin typeface="+mn-lt"/>
                <a:ea typeface="+mn-ea"/>
                <a:cs typeface="+mn-cs"/>
              </a:rPr>
              <a:t>writing is thinking on paper</a:t>
            </a:r>
            <a:endParaRPr lang="en-CA"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it’s a lack of clarity not only in the sentences, but in the thinking itself</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 teach a method for clear thinking</a:t>
            </a:r>
          </a:p>
          <a:p>
            <a:endParaRPr lang="en-CA" dirty="0"/>
          </a:p>
        </p:txBody>
      </p:sp>
    </p:spTree>
    <p:extLst>
      <p:ext uri="{BB962C8B-B14F-4D97-AF65-F5344CB8AC3E}">
        <p14:creationId xmlns:p14="http://schemas.microsoft.com/office/powerpoint/2010/main" val="333507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do the whole Tony robbins thing</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a:p>
        </p:txBody>
      </p:sp>
    </p:spTree>
    <p:extLst>
      <p:ext uri="{BB962C8B-B14F-4D97-AF65-F5344CB8AC3E}">
        <p14:creationId xmlns:p14="http://schemas.microsoft.com/office/powerpoint/2010/main" val="184996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endParaRPr lang="en-CA"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smtClean="0"/>
          </a:p>
          <a:p>
            <a:pPr marL="628650" lvl="1" indent="-171450">
              <a:buFont typeface="Arial" panose="020B0604020202020204" pitchFamily="34" charset="0"/>
              <a:buChar char="•"/>
            </a:pPr>
            <a:endParaRPr lang="en-CA"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endParaRPr lang="en-CA" dirty="0"/>
          </a:p>
        </p:txBody>
      </p:sp>
    </p:spTree>
    <p:extLst>
      <p:ext uri="{BB962C8B-B14F-4D97-AF65-F5344CB8AC3E}">
        <p14:creationId xmlns:p14="http://schemas.microsoft.com/office/powerpoint/2010/main" val="2047655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81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Is what I’ll teach you here today</a:t>
            </a:r>
            <a:endParaRPr lang="en-CA" dirty="0"/>
          </a:p>
        </p:txBody>
      </p:sp>
    </p:spTree>
    <p:extLst>
      <p:ext uri="{BB962C8B-B14F-4D97-AF65-F5344CB8AC3E}">
        <p14:creationId xmlns:p14="http://schemas.microsoft.com/office/powerpoint/2010/main" val="553761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CA" sz="1200" b="0" i="0" kern="1200" dirty="0" smtClean="0">
                <a:solidFill>
                  <a:schemeClr val="tx1"/>
                </a:solidFill>
                <a:effectLst/>
                <a:latin typeface="+mn-lt"/>
                <a:ea typeface="+mn-ea"/>
                <a:cs typeface="+mn-cs"/>
              </a:rPr>
              <a:t>Your </a:t>
            </a:r>
            <a:r>
              <a:rPr lang="en-CA" sz="1200" b="1" i="0" kern="1200" dirty="0" smtClean="0">
                <a:solidFill>
                  <a:schemeClr val="tx1"/>
                </a:solidFill>
                <a:effectLst/>
                <a:latin typeface="+mn-lt"/>
                <a:ea typeface="+mn-ea"/>
                <a:cs typeface="+mn-cs"/>
              </a:rPr>
              <a:t>thinking</a:t>
            </a:r>
            <a:r>
              <a:rPr lang="en-CA" sz="1200" b="0" i="0" kern="1200" dirty="0" smtClean="0">
                <a:solidFill>
                  <a:schemeClr val="tx1"/>
                </a:solidFill>
                <a:effectLst/>
                <a:latin typeface="+mn-lt"/>
                <a:ea typeface="+mn-ea"/>
                <a:cs typeface="+mn-cs"/>
              </a:rPr>
              <a:t> file. You figuring out for yourself what to put in and how to communicate it, ordering. This isn’t even a draft. This is strategy. your notes to yourself</a:t>
            </a:r>
          </a:p>
          <a:p>
            <a:pPr marL="228600" indent="-228600">
              <a:buFont typeface="+mj-lt"/>
              <a:buAutoNum type="arabicPeriod"/>
            </a:pPr>
            <a:r>
              <a:rPr lang="en-CA" sz="1200" b="0" i="0" kern="1200" dirty="0" smtClean="0">
                <a:solidFill>
                  <a:schemeClr val="tx1"/>
                </a:solidFill>
                <a:effectLst/>
                <a:latin typeface="+mn-lt"/>
                <a:ea typeface="+mn-ea"/>
                <a:cs typeface="+mn-cs"/>
              </a:rPr>
              <a:t>The document you’ll present to the reader. First draft, second draft.</a:t>
            </a:r>
          </a:p>
          <a:p>
            <a:pPr marL="228600" indent="-228600">
              <a:buFont typeface="+mj-lt"/>
              <a:buAutoNum type="arabicPeriod"/>
            </a:pPr>
            <a:endParaRPr lang="en-CA" dirty="0"/>
          </a:p>
        </p:txBody>
      </p:sp>
    </p:spTree>
    <p:extLst>
      <p:ext uri="{BB962C8B-B14F-4D97-AF65-F5344CB8AC3E}">
        <p14:creationId xmlns:p14="http://schemas.microsoft.com/office/powerpoint/2010/main" val="563694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243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69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469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1481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The Question Method™ is a tool I developed to prompt employees to ask and answer the right questions. The goal is to give you a step-by-step process for thinking analytically.</a:t>
            </a:r>
          </a:p>
          <a:p>
            <a:r>
              <a:rPr lang="en-CA" sz="1200" b="0" i="0" kern="1200" dirty="0" smtClean="0">
                <a:solidFill>
                  <a:schemeClr val="tx1"/>
                </a:solidFill>
                <a:effectLst/>
                <a:latin typeface="+mn-lt"/>
                <a:ea typeface="+mn-ea"/>
                <a:cs typeface="+mn-cs"/>
              </a:rPr>
              <a:t>Analytical thinking is the process of asking and answering questions.</a:t>
            </a:r>
          </a:p>
          <a:p>
            <a:endParaRPr lang="en-CA" dirty="0"/>
          </a:p>
        </p:txBody>
      </p:sp>
    </p:spTree>
    <p:extLst>
      <p:ext uri="{BB962C8B-B14F-4D97-AF65-F5344CB8AC3E}">
        <p14:creationId xmlns:p14="http://schemas.microsoft.com/office/powerpoint/2010/main" val="598197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tool I developed to get you to ask and answer the right questions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goal is to give you a step-by-step process for thinking analytically.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By the end of the process, you’ll have a comprehensive list of questions </a:t>
            </a:r>
            <a:r>
              <a:rPr lang="en-CA" sz="1200" b="1" i="0" kern="1200" dirty="0" smtClean="0">
                <a:solidFill>
                  <a:schemeClr val="tx1"/>
                </a:solidFill>
                <a:effectLst/>
                <a:latin typeface="+mn-lt"/>
                <a:ea typeface="+mn-ea"/>
                <a:cs typeface="+mn-cs"/>
              </a:rPr>
              <a:t>and answers</a:t>
            </a:r>
            <a:r>
              <a:rPr lang="en-CA" sz="1200" b="0" i="0" kern="1200" dirty="0" smtClean="0">
                <a:solidFill>
                  <a:schemeClr val="tx1"/>
                </a:solidFill>
                <a:effectLst/>
                <a:latin typeface="+mn-lt"/>
                <a:ea typeface="+mn-ea"/>
                <a:cs typeface="+mn-cs"/>
              </a:rPr>
              <a:t> you can draw on in writing your document.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figure out what the important questions are</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423377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4242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See how you don’t even get to an answer until you really drill down into the questions</a:t>
            </a:r>
          </a:p>
          <a:p>
            <a:endParaRPr lang="en-US" dirty="0"/>
          </a:p>
        </p:txBody>
      </p:sp>
    </p:spTree>
    <p:extLst>
      <p:ext uri="{BB962C8B-B14F-4D97-AF65-F5344CB8AC3E}">
        <p14:creationId xmlns:p14="http://schemas.microsoft.com/office/powerpoint/2010/main" val="1675413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023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51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75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1850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094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You’ll be rewriting the document you brought</a:t>
            </a:r>
          </a:p>
          <a:p>
            <a:r>
              <a:rPr lang="en-CA" sz="1200" b="0" i="0" kern="1200" dirty="0" smtClean="0">
                <a:solidFill>
                  <a:schemeClr val="tx1"/>
                </a:solidFill>
                <a:effectLst/>
                <a:latin typeface="+mn-lt"/>
                <a:ea typeface="+mn-ea"/>
                <a:cs typeface="+mn-cs"/>
              </a:rPr>
              <a:t>you’re coming with a draft of what you’re working on. we’ll start from scratch, start from the very beginning so we can not only improve the current proposal, but so we can know how to start proposals from scratch in the future. you might feel like you already did this, but the point of this isn’t just to perfect what you already did, but to teach you a new way of approaching this in the future.</a:t>
            </a:r>
          </a:p>
          <a:p>
            <a:endParaRPr lang="en-CA" dirty="0"/>
          </a:p>
        </p:txBody>
      </p:sp>
    </p:spTree>
    <p:extLst>
      <p:ext uri="{BB962C8B-B14F-4D97-AF65-F5344CB8AC3E}">
        <p14:creationId xmlns:p14="http://schemas.microsoft.com/office/powerpoint/2010/main" val="2997391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319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113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67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20812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586642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2643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15457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325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Do an audit of what you just wrote. It should address all of these questions. If not, answer them separately.</a:t>
            </a:r>
          </a:p>
          <a:p>
            <a:r>
              <a:rPr lang="en-CA" sz="1200" b="0" i="0" kern="1200" dirty="0" smtClean="0">
                <a:solidFill>
                  <a:schemeClr val="tx1"/>
                </a:solidFill>
                <a:effectLst/>
                <a:latin typeface="+mn-lt"/>
                <a:ea typeface="+mn-ea"/>
                <a:cs typeface="+mn-cs"/>
              </a:rPr>
              <a:t>Each of these questions will spur other questions.</a:t>
            </a:r>
          </a:p>
          <a:p>
            <a:r>
              <a:rPr lang="en-CA" sz="1200" b="0" i="0" kern="1200" dirty="0" smtClean="0">
                <a:solidFill>
                  <a:schemeClr val="tx1"/>
                </a:solidFill>
                <a:effectLst/>
                <a:latin typeface="+mn-lt"/>
                <a:ea typeface="+mn-ea"/>
                <a:cs typeface="+mn-cs"/>
              </a:rPr>
              <a:t>You can repeat The Question Method™ for any of these.</a:t>
            </a:r>
          </a:p>
          <a:p>
            <a:endParaRPr lang="en-CA" dirty="0"/>
          </a:p>
        </p:txBody>
      </p:sp>
    </p:spTree>
    <p:extLst>
      <p:ext uri="{BB962C8B-B14F-4D97-AF65-F5344CB8AC3E}">
        <p14:creationId xmlns:p14="http://schemas.microsoft.com/office/powerpoint/2010/main" val="1493116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80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65523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Outlining and organizing</a:t>
            </a:r>
          </a:p>
          <a:p>
            <a:r>
              <a:rPr lang="en-CA" sz="1200" b="0" i="0" kern="1200" dirty="0" smtClean="0">
                <a:solidFill>
                  <a:schemeClr val="tx1"/>
                </a:solidFill>
                <a:effectLst/>
                <a:latin typeface="+mn-lt"/>
                <a:ea typeface="+mn-ea"/>
                <a:cs typeface="+mn-cs"/>
              </a:rPr>
              <a:t>How to organize a document in a logical way.</a:t>
            </a:r>
          </a:p>
          <a:p>
            <a:endParaRPr lang="en-CA" dirty="0"/>
          </a:p>
        </p:txBody>
      </p:sp>
    </p:spTree>
    <p:extLst>
      <p:ext uri="{BB962C8B-B14F-4D97-AF65-F5344CB8AC3E}">
        <p14:creationId xmlns:p14="http://schemas.microsoft.com/office/powerpoint/2010/main" val="1093678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50778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Create an outline</a:t>
            </a:r>
          </a:p>
          <a:p>
            <a:r>
              <a:rPr lang="en-CA" sz="1200" b="0" i="0" kern="1200" dirty="0" smtClean="0">
                <a:solidFill>
                  <a:schemeClr val="tx1"/>
                </a:solidFill>
                <a:effectLst/>
                <a:latin typeface="+mn-lt"/>
                <a:ea typeface="+mn-ea"/>
                <a:cs typeface="+mn-cs"/>
              </a:rPr>
              <a:t>assemble your list of important questions, both the standard ones and the ones you generated. Only the ones that are relevant to the objective of the doc</a:t>
            </a:r>
          </a:p>
          <a:p>
            <a:r>
              <a:rPr lang="en-CA" sz="1200" b="0" i="0" kern="1200" dirty="0" smtClean="0">
                <a:solidFill>
                  <a:schemeClr val="tx1"/>
                </a:solidFill>
                <a:effectLst/>
                <a:latin typeface="+mn-lt"/>
                <a:ea typeface="+mn-ea"/>
                <a:cs typeface="+mn-cs"/>
              </a:rPr>
              <a:t>put them in order</a:t>
            </a:r>
          </a:p>
          <a:p>
            <a:r>
              <a:rPr lang="en-CA" sz="1200" b="0" i="0" kern="1200" dirty="0" smtClean="0">
                <a:solidFill>
                  <a:schemeClr val="tx1"/>
                </a:solidFill>
                <a:effectLst/>
                <a:latin typeface="+mn-lt"/>
                <a:ea typeface="+mn-ea"/>
                <a:cs typeface="+mn-cs"/>
              </a:rPr>
              <a:t>that’s your outline</a:t>
            </a:r>
            <a:endParaRPr lang="en-CA"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0467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you’re confused by document structure, here’s the thing you need to remember: Each section must be asking and answering a question.</a:t>
            </a:r>
            <a:endParaRPr lang="en-CA" dirty="0"/>
          </a:p>
        </p:txBody>
      </p:sp>
    </p:spTree>
    <p:extLst>
      <p:ext uri="{BB962C8B-B14F-4D97-AF65-F5344CB8AC3E}">
        <p14:creationId xmlns:p14="http://schemas.microsoft.com/office/powerpoint/2010/main" val="251783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3353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Contact and website example</a:t>
            </a:r>
            <a:endParaRPr lang="en-CA" dirty="0" smtClean="0"/>
          </a:p>
          <a:p>
            <a:endParaRPr lang="en-CA" dirty="0"/>
          </a:p>
        </p:txBody>
      </p:sp>
    </p:spTree>
    <p:extLst>
      <p:ext uri="{BB962C8B-B14F-4D97-AF65-F5344CB8AC3E}">
        <p14:creationId xmlns:p14="http://schemas.microsoft.com/office/powerpoint/2010/main" val="1218056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a section of the document is recommending that a particular action be taken, it’s clearer if the heading itself is phrased as a recommendation. Generally, using verbs is clearer and more forceful than listing nouns.</a:t>
            </a:r>
          </a:p>
          <a:p>
            <a:r>
              <a:rPr lang="en-CA" sz="1200" b="0" i="0" kern="1200" dirty="0" smtClean="0">
                <a:solidFill>
                  <a:schemeClr val="tx1"/>
                </a:solidFill>
                <a:effectLst/>
                <a:latin typeface="+mn-lt"/>
                <a:ea typeface="+mn-ea"/>
                <a:cs typeface="+mn-cs"/>
              </a:rPr>
              <a:t>Take the heading </a:t>
            </a:r>
            <a:r>
              <a:rPr lang="en-CA" sz="1200" b="1" i="0" kern="1200" dirty="0" smtClean="0">
                <a:solidFill>
                  <a:schemeClr val="tx1"/>
                </a:solidFill>
                <a:effectLst/>
                <a:latin typeface="+mn-lt"/>
                <a:ea typeface="+mn-ea"/>
                <a:cs typeface="+mn-cs"/>
              </a:rPr>
              <a:t>Deal Writing Agents</a:t>
            </a:r>
            <a:r>
              <a:rPr lang="en-CA" sz="1200" b="0" i="0" kern="1200" dirty="0" smtClean="0">
                <a:solidFill>
                  <a:schemeClr val="tx1"/>
                </a:solidFill>
                <a:effectLst/>
                <a:latin typeface="+mn-lt"/>
                <a:ea typeface="+mn-ea"/>
                <a:cs typeface="+mn-cs"/>
              </a:rPr>
              <a:t>. This section is actually making an important recommendation: that Redfin should begin offering Neighborhood Consultations. But this is not apparent from the heading. I changed the heading to </a:t>
            </a:r>
            <a:r>
              <a:rPr lang="en-CA" sz="1200" b="1" i="0" kern="1200" dirty="0" smtClean="0">
                <a:solidFill>
                  <a:schemeClr val="tx1"/>
                </a:solidFill>
                <a:effectLst/>
                <a:latin typeface="+mn-lt"/>
                <a:ea typeface="+mn-ea"/>
                <a:cs typeface="+mn-cs"/>
              </a:rPr>
              <a:t>Begin offering Neighborhood Consultations</a:t>
            </a:r>
            <a:r>
              <a:rPr lang="en-CA" sz="1200" b="0" i="0" kern="1200" dirty="0" smtClean="0">
                <a:solidFill>
                  <a:schemeClr val="tx1"/>
                </a:solidFill>
                <a:effectLst/>
                <a:latin typeface="+mn-lt"/>
                <a:ea typeface="+mn-ea"/>
                <a:cs typeface="+mn-cs"/>
              </a:rPr>
              <a:t> to make it more clear what point is being made.</a:t>
            </a:r>
          </a:p>
        </p:txBody>
      </p:sp>
    </p:spTree>
    <p:extLst>
      <p:ext uri="{BB962C8B-B14F-4D97-AF65-F5344CB8AC3E}">
        <p14:creationId xmlns:p14="http://schemas.microsoft.com/office/powerpoint/2010/main" val="946982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2537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Likewise, the heading “Support Agents and Relocation Coordinators” is also hiding an important recommendation: that Redfin should add the role of Relocation Coordinator. I changed the heading to </a:t>
            </a:r>
            <a:r>
              <a:rPr lang="en-CA" sz="1200" b="1" i="0" kern="1200" dirty="0" smtClean="0">
                <a:solidFill>
                  <a:schemeClr val="tx1"/>
                </a:solidFill>
                <a:effectLst/>
                <a:latin typeface="+mn-lt"/>
                <a:ea typeface="+mn-ea"/>
                <a:cs typeface="+mn-cs"/>
              </a:rPr>
              <a:t>Add a Relocation Coordinator role</a:t>
            </a:r>
            <a:r>
              <a:rPr lang="en-CA" sz="1200" b="0" i="0" kern="1200" dirty="0" smtClean="0">
                <a:solidFill>
                  <a:schemeClr val="tx1"/>
                </a:solidFill>
                <a:effectLst/>
                <a:latin typeface="+mn-lt"/>
                <a:ea typeface="+mn-ea"/>
                <a:cs typeface="+mn-cs"/>
              </a:rPr>
              <a:t>. This is a key recommendation of the document, and it should be labeled clearly so the reader knows what’s in the section and where it fits into the larger argument.</a:t>
            </a:r>
            <a:endParaRPr lang="en-CA" dirty="0"/>
          </a:p>
        </p:txBody>
      </p:sp>
    </p:spTree>
    <p:extLst>
      <p:ext uri="{BB962C8B-B14F-4D97-AF65-F5344CB8AC3E}">
        <p14:creationId xmlns:p14="http://schemas.microsoft.com/office/powerpoint/2010/main" val="1868513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3971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Example:</a:t>
            </a:r>
            <a:r>
              <a:rPr lang="en-CA" sz="1200" b="0" i="0" kern="1200" dirty="0" smtClean="0">
                <a:solidFill>
                  <a:schemeClr val="tx1"/>
                </a:solidFill>
                <a:effectLst/>
                <a:latin typeface="+mn-lt"/>
                <a:ea typeface="+mn-ea"/>
                <a:cs typeface="+mn-cs"/>
              </a:rPr>
              <a:t> Redfin relocation Let’s look at the structure of this</a:t>
            </a:r>
            <a:endParaRPr lang="en-CA" dirty="0"/>
          </a:p>
        </p:txBody>
      </p:sp>
    </p:spTree>
    <p:extLst>
      <p:ext uri="{BB962C8B-B14F-4D97-AF65-F5344CB8AC3E}">
        <p14:creationId xmlns:p14="http://schemas.microsoft.com/office/powerpoint/2010/main" val="3083711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r>
              <a:rPr lang="en-CA" sz="1200" b="0" i="0" kern="1200" dirty="0" smtClean="0">
                <a:solidFill>
                  <a:schemeClr val="tx1"/>
                </a:solidFill>
                <a:effectLst/>
                <a:latin typeface="+mn-lt"/>
                <a:ea typeface="+mn-ea"/>
                <a:cs typeface="+mn-cs"/>
              </a:rPr>
              <a:t>The Question Method™ is mirrored on a micro scale.</a:t>
            </a:r>
          </a:p>
          <a:p>
            <a:endParaRPr lang="en-CA" dirty="0" smtClean="0"/>
          </a:p>
          <a:p>
            <a:endParaRPr lang="en-CA" dirty="0"/>
          </a:p>
        </p:txBody>
      </p:sp>
    </p:spTree>
    <p:extLst>
      <p:ext uri="{BB962C8B-B14F-4D97-AF65-F5344CB8AC3E}">
        <p14:creationId xmlns:p14="http://schemas.microsoft.com/office/powerpoint/2010/main" val="649520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r>
              <a:rPr lang="en-CA" sz="1200" b="0" i="0" kern="1200" dirty="0" smtClean="0">
                <a:solidFill>
                  <a:schemeClr val="tx1"/>
                </a:solidFill>
                <a:effectLst/>
                <a:latin typeface="+mn-lt"/>
                <a:ea typeface="+mn-ea"/>
                <a:cs typeface="+mn-cs"/>
              </a:rPr>
              <a:t>The Question Method™ is mirrored on a micro scale.</a:t>
            </a:r>
          </a:p>
          <a:p>
            <a:endParaRPr lang="en-CA" dirty="0"/>
          </a:p>
        </p:txBody>
      </p:sp>
    </p:spTree>
    <p:extLst>
      <p:ext uri="{BB962C8B-B14F-4D97-AF65-F5344CB8AC3E}">
        <p14:creationId xmlns:p14="http://schemas.microsoft.com/office/powerpoint/2010/main" val="4084048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 want to teach you to say to yourself, as they’re creating the document structure, “This section answers the question: What steps would we need to take to implement this plan?” “This section answers the question: Why do I think this plan will work?”</a:t>
            </a:r>
            <a:endParaRPr lang="en-CA" dirty="0"/>
          </a:p>
        </p:txBody>
      </p:sp>
    </p:spTree>
    <p:extLst>
      <p:ext uri="{BB962C8B-B14F-4D97-AF65-F5344CB8AC3E}">
        <p14:creationId xmlns:p14="http://schemas.microsoft.com/office/powerpoint/2010/main" val="28719024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1719610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883691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18228441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10037217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041413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014546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3238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Write out the structure use the headings to create an outline of this document so that we can look at the structure from a high level</a:t>
            </a:r>
          </a:p>
          <a:p>
            <a:r>
              <a:rPr lang="en-CA" sz="1200" b="0" i="0" kern="1200" dirty="0" smtClean="0">
                <a:solidFill>
                  <a:schemeClr val="tx1"/>
                </a:solidFill>
                <a:effectLst/>
                <a:latin typeface="+mn-lt"/>
                <a:ea typeface="+mn-ea"/>
                <a:cs typeface="+mn-cs"/>
              </a:rPr>
              <a:t>They can get the idea of this, start grappling with it</a:t>
            </a:r>
            <a:r>
              <a:rPr lang="en-CA" sz="1200" b="0" i="0" kern="1200" baseline="0" dirty="0" smtClean="0">
                <a:solidFill>
                  <a:schemeClr val="tx1"/>
                </a:solidFill>
                <a:effectLst/>
                <a:latin typeface="+mn-lt"/>
                <a:ea typeface="+mn-ea"/>
                <a:cs typeface="+mn-cs"/>
              </a:rPr>
              <a:t> </a:t>
            </a:r>
          </a:p>
          <a:p>
            <a:r>
              <a:rPr lang="en-CA" sz="1200" b="0" i="0" kern="1200" dirty="0" smtClean="0">
                <a:solidFill>
                  <a:schemeClr val="tx1"/>
                </a:solidFill>
                <a:effectLst/>
                <a:latin typeface="+mn-lt"/>
                <a:ea typeface="+mn-ea"/>
                <a:cs typeface="+mn-cs"/>
              </a:rPr>
              <a:t>5 minutes, get as far as you can</a:t>
            </a:r>
          </a:p>
          <a:p>
            <a:r>
              <a:rPr lang="en-CA" sz="1200" b="0" i="0" kern="1200" dirty="0" smtClean="0">
                <a:solidFill>
                  <a:schemeClr val="tx1"/>
                </a:solidFill>
                <a:effectLst/>
                <a:latin typeface="+mn-lt"/>
                <a:ea typeface="+mn-ea"/>
                <a:cs typeface="+mn-cs"/>
              </a:rPr>
              <a:t>Then I’ll reveal the answer:</a:t>
            </a:r>
          </a:p>
          <a:p>
            <a:r>
              <a:rPr lang="en-CA" sz="1200" b="0" i="0" kern="1200" dirty="0" smtClean="0">
                <a:solidFill>
                  <a:schemeClr val="tx1"/>
                </a:solidFill>
                <a:effectLst/>
                <a:latin typeface="+mn-lt"/>
                <a:ea typeface="+mn-ea"/>
                <a:cs typeface="+mn-cs"/>
              </a:rPr>
              <a:t>Get them to create this:</a:t>
            </a:r>
          </a:p>
        </p:txBody>
      </p:sp>
    </p:spTree>
    <p:extLst>
      <p:ext uri="{BB962C8B-B14F-4D97-AF65-F5344CB8AC3E}">
        <p14:creationId xmlns:p14="http://schemas.microsoft.com/office/powerpoint/2010/main" val="24397449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4265023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837201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20628065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4580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Tree>
    <p:extLst>
      <p:ext uri="{BB962C8B-B14F-4D97-AF65-F5344CB8AC3E}">
        <p14:creationId xmlns:p14="http://schemas.microsoft.com/office/powerpoint/2010/main" val="604271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85736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92230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701368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916720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So what do I want you to take away from this?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precise words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active verbs rather than to be verbs when possible</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avoid nominalizations</a:t>
            </a:r>
          </a:p>
          <a:p>
            <a:endParaRPr lang="en-CA" dirty="0"/>
          </a:p>
        </p:txBody>
      </p:sp>
    </p:spTree>
    <p:extLst>
      <p:ext uri="{BB962C8B-B14F-4D97-AF65-F5344CB8AC3E}">
        <p14:creationId xmlns:p14="http://schemas.microsoft.com/office/powerpoint/2010/main" val="16416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the headings that are already there</a:t>
            </a:r>
          </a:p>
          <a:p>
            <a:r>
              <a:rPr lang="en-CA" sz="1200" b="0" i="0" kern="1200" dirty="0" smtClean="0">
                <a:solidFill>
                  <a:schemeClr val="tx1"/>
                </a:solidFill>
                <a:effectLst/>
                <a:latin typeface="+mn-lt"/>
                <a:ea typeface="+mn-ea"/>
                <a:cs typeface="+mn-cs"/>
              </a:rPr>
              <a:t>Look at the document, describe the flow of information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When I step back from it, and I try to answer these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 of information?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this document intended to do?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does each section represent?</a:t>
            </a:r>
          </a:p>
          <a:p>
            <a:r>
              <a:rPr lang="en-CA" sz="1200" b="0" i="0" kern="1200" dirty="0" smtClean="0">
                <a:solidFill>
                  <a:schemeClr val="tx1"/>
                </a:solidFill>
                <a:effectLst/>
                <a:latin typeface="+mn-lt"/>
                <a:ea typeface="+mn-ea"/>
                <a:cs typeface="+mn-cs"/>
              </a:rPr>
              <a:t>It’s unclear.</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smtClean="0"/>
          </a:p>
          <a:p>
            <a:endParaRPr lang="en-US" dirty="0"/>
          </a:p>
        </p:txBody>
      </p:sp>
    </p:spTree>
    <p:extLst>
      <p:ext uri="{BB962C8B-B14F-4D97-AF65-F5344CB8AC3E}">
        <p14:creationId xmlns:p14="http://schemas.microsoft.com/office/powerpoint/2010/main" val="19882529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527059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73842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No</a:t>
            </a:r>
            <a:r>
              <a:rPr lang="en-CA" baseline="0" dirty="0" smtClean="0"/>
              <a:t> real trick, just give yourself permission </a:t>
            </a:r>
          </a:p>
          <a:p>
            <a:endParaRPr lang="en-CA" baseline="0" dirty="0" smtClean="0"/>
          </a:p>
          <a:p>
            <a:r>
              <a:rPr lang="en-CA" baseline="0" dirty="0" smtClean="0"/>
              <a:t>The main step is to do it as a separate step: </a:t>
            </a:r>
            <a:endParaRPr lang="en-CA" dirty="0" smtClean="0"/>
          </a:p>
          <a:p>
            <a:endParaRPr lang="en-CA" dirty="0" smtClean="0"/>
          </a:p>
          <a:p>
            <a:r>
              <a:rPr lang="en-CA" dirty="0" smtClean="0"/>
              <a:t>It can be freeing: Like decluttering </a:t>
            </a:r>
            <a:endParaRPr lang="en-CA" dirty="0"/>
          </a:p>
        </p:txBody>
      </p:sp>
    </p:spTree>
    <p:extLst>
      <p:ext uri="{BB962C8B-B14F-4D97-AF65-F5344CB8AC3E}">
        <p14:creationId xmlns:p14="http://schemas.microsoft.com/office/powerpoint/2010/main" val="69020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83751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As the great writing teacher William Zinsser said, the essence of writing is rewriting. The reality is that revising and editing makes the difference between writing that’s clear, tight, and concise vs. writing that’s meandering.</a:t>
            </a:r>
          </a:p>
          <a:p>
            <a:r>
              <a:rPr lang="en-CA" sz="1200" b="0" i="0" kern="1200" dirty="0" smtClean="0">
                <a:solidFill>
                  <a:schemeClr val="tx1"/>
                </a:solidFill>
                <a:effectLst/>
                <a:latin typeface="+mn-lt"/>
                <a:ea typeface="+mn-ea"/>
                <a:cs typeface="+mn-cs"/>
              </a:rPr>
              <a:t>In this section I teach employees how to go back after they’ve written a draft and read it with fresh eyes; how to compare a document to the original outline and look for holes; how to trim the fat and leave only what’s needed; tricks like printing out a hardcopy and using a different colored pen; and how to “switch modes” from creator to critic so you can look for vague, confusing, or insufficiently supported passages and address them.</a:t>
            </a:r>
          </a:p>
          <a:p>
            <a:r>
              <a:rPr lang="en-CA" sz="1200" b="0" i="0" kern="1200" dirty="0" smtClean="0">
                <a:solidFill>
                  <a:schemeClr val="tx1"/>
                </a:solidFill>
                <a:effectLst/>
                <a:latin typeface="+mn-lt"/>
                <a:ea typeface="+mn-ea"/>
                <a:cs typeface="+mn-cs"/>
              </a:rPr>
              <a:t>0:26:14 </a:t>
            </a:r>
            <a:r>
              <a:rPr lang="en-CA" sz="1200" b="0" i="0" u="none" strike="noStrike" kern="1200" dirty="0" smtClean="0">
                <a:solidFill>
                  <a:schemeClr val="tx1"/>
                </a:solidFill>
                <a:effectLst/>
                <a:latin typeface="+mn-lt"/>
                <a:ea typeface="+mn-ea"/>
                <a:cs typeface="+mn-cs"/>
                <a:hlinkClick r:id="rId3"/>
              </a:rPr>
              <a:t>reset</a:t>
            </a:r>
            <a:endParaRPr lang="en-CA" sz="1200" b="0" i="0" kern="1200" dirty="0" smtClean="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20973912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Wingdings" charset="2"/>
              <a:buChar char="§"/>
            </a:pPr>
            <a:r>
              <a:rPr lang="en-CA" sz="1200" dirty="0" smtClean="0"/>
              <a:t> e.g. they need to start with The Question Method™ because they really haven’t defined what they’re trying to convince the reader of</a:t>
            </a:r>
          </a:p>
          <a:p>
            <a:pPr marL="571500" indent="-273050">
              <a:buFont typeface="Wingdings" charset="2"/>
              <a:buChar char="§"/>
            </a:pPr>
            <a:r>
              <a:rPr lang="en-CA" sz="1200" dirty="0" smtClean="0"/>
              <a:t>Look at relocation proposal</a:t>
            </a:r>
          </a:p>
          <a:p>
            <a:endParaRPr lang="en-US" dirty="0"/>
          </a:p>
        </p:txBody>
      </p:sp>
    </p:spTree>
    <p:extLst>
      <p:ext uri="{BB962C8B-B14F-4D97-AF65-F5344CB8AC3E}">
        <p14:creationId xmlns:p14="http://schemas.microsoft.com/office/powerpoint/2010/main" val="1156170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220706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76154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3066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420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it’s a good structure, you could step away from it and say something like:</a:t>
            </a:r>
          </a:p>
          <a:p>
            <a:r>
              <a:rPr lang="en-CA" sz="1200" b="0" i="0" kern="1200" dirty="0" smtClean="0">
                <a:solidFill>
                  <a:schemeClr val="tx1"/>
                </a:solidFill>
                <a:effectLst/>
                <a:latin typeface="+mn-lt"/>
                <a:ea typeface="+mn-ea"/>
                <a:cs typeface="+mn-cs"/>
              </a:rPr>
              <a:t>First it gave me the problem then a strategy for solving it then three steps for the strategy then evidence why each of those steps will be work</a:t>
            </a:r>
          </a:p>
          <a:p>
            <a:endParaRPr lang="en-CA" dirty="0"/>
          </a:p>
        </p:txBody>
      </p:sp>
    </p:spTree>
    <p:extLst>
      <p:ext uri="{BB962C8B-B14F-4D97-AF65-F5344CB8AC3E}">
        <p14:creationId xmlns:p14="http://schemas.microsoft.com/office/powerpoint/2010/main" val="191627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7" name="Date Placeholder 16"/>
          <p:cNvSpPr>
            <a:spLocks noGrp="1"/>
          </p:cNvSpPr>
          <p:nvPr>
            <p:ph type="dt" sz="half" idx="10"/>
          </p:nvPr>
        </p:nvSpPr>
        <p:spPr/>
        <p:txBody>
          <a:bodyPr/>
          <a:lstStyle/>
          <a:p>
            <a:fld id="{70B0A4AB-2C70-AF43-A216-1707318FC2C0}" type="datetime1">
              <a:rPr lang="en-US" smtClean="0"/>
              <a:t>5/21/17</a:t>
            </a:fld>
            <a:endParaRPr lang="en-US" dirty="0"/>
          </a:p>
        </p:txBody>
      </p:sp>
      <p:sp>
        <p:nvSpPr>
          <p:cNvPr id="18" name="Slide Number Placeholder 17"/>
          <p:cNvSpPr>
            <a:spLocks noGrp="1"/>
          </p:cNvSpPr>
          <p:nvPr>
            <p:ph type="sldNum" sz="quarter" idx="11"/>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755935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2915874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9456859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6168364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266046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0A4AB-2C70-AF43-A216-1707318FC2C0}" type="datetime1">
              <a:rPr lang="en-US" smtClean="0"/>
              <a:t>5/21/17</a:t>
            </a:fld>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dirty="0"/>
          </a:p>
        </p:txBody>
      </p:sp>
      <p:sp>
        <p:nvSpPr>
          <p:cNvPr id="7" name="Rectangle 6"/>
          <p:cNvSpPr/>
          <p:nvPr userDrawn="1"/>
        </p:nvSpPr>
        <p:spPr>
          <a:xfrm>
            <a:off x="8431411" y="6420909"/>
            <a:ext cx="492369" cy="437090"/>
          </a:xfrm>
          <a:prstGeom prst="rect">
            <a:avLst/>
          </a:prstGeom>
          <a:solidFill>
            <a:srgbClr val="FF6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solidFill>
                <a:prstClr val="white"/>
              </a:solidFill>
              <a:latin typeface="Calibri"/>
            </a:endParaRPr>
          </a:p>
        </p:txBody>
      </p:sp>
      <p:sp>
        <p:nvSpPr>
          <p:cNvPr id="8" name="Slide Number Placeholder 5"/>
          <p:cNvSpPr txBox="1">
            <a:spLocks/>
          </p:cNvSpPr>
          <p:nvPr userDrawn="1"/>
        </p:nvSpPr>
        <p:spPr>
          <a:xfrm>
            <a:off x="8396241" y="6420910"/>
            <a:ext cx="562708" cy="365125"/>
          </a:xfrm>
          <a:prstGeom prst="rect">
            <a:avLst/>
          </a:prstGeom>
        </p:spPr>
        <p:txBody>
          <a:bodyPr vert="horz" lIns="84406" tIns="42203" rIns="84406" bIns="42203" rtlCol="0" anchor="ctr"/>
          <a:lstStyle>
            <a:lvl1pPr algn="r">
              <a:defRPr sz="2400">
                <a:solidFill>
                  <a:schemeClr val="bg1"/>
                </a:solidFill>
                <a:latin typeface="Arial" pitchFamily="34" charset="0"/>
                <a:cs typeface="Arial" pitchFamily="34" charset="0"/>
              </a:defRPr>
            </a:lvl1pPr>
          </a:lstStyle>
          <a:p>
            <a:pPr algn="ctr">
              <a:defRPr/>
            </a:pPr>
            <a:fld id="{FA09BB94-B229-44BE-A05C-09143606C779}" type="slidenum">
              <a:rPr lang="en-US" sz="1108" smtClean="0">
                <a:solidFill>
                  <a:prstClr val="white"/>
                </a:solidFill>
              </a:rPr>
              <a:pPr algn="ctr">
                <a:defRPr/>
              </a:pPr>
              <a:t>‹#›</a:t>
            </a:fld>
            <a:endParaRPr lang="en-US" sz="1108" dirty="0" smtClean="0">
              <a:solidFill>
                <a:prstClr val="white"/>
              </a:solidFill>
            </a:endParaRPr>
          </a:p>
        </p:txBody>
      </p:sp>
    </p:spTree>
    <p:extLst>
      <p:ext uri="{BB962C8B-B14F-4D97-AF65-F5344CB8AC3E}">
        <p14:creationId xmlns:p14="http://schemas.microsoft.com/office/powerpoint/2010/main" val="989452122"/>
      </p:ext>
    </p:extLst>
  </p:cSld>
  <p:clrMap bg1="lt1" tx1="dk1" bg2="lt2" tx2="dk2" accent1="accent1" accent2="accent2" accent3="accent3" accent4="accent4" accent5="accent5" accent6="accent6" hlink="hlink" folHlink="folHlink"/>
  <p:sldLayoutIdLst>
    <p:sldLayoutId id="2147483667" r:id="rId1"/>
    <p:sldLayoutId id="2147483677" r:id="rId2"/>
    <p:sldLayoutId id="2147483678" r:id="rId3"/>
    <p:sldLayoutId id="2147483679" r:id="rId4"/>
    <p:sldLayoutId id="2147483680" r:id="rId5"/>
    <p:sldLayoutId id="2147483681"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0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incandescentman.github.io/redfin-presentation/index.html#outline-container-org1e35a4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incandescentman.github.io/redfin-presentation/index.html#outline-container-org28b0e0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incandescentman.github.io/redfin-presentation/index.html#outline-container-org777005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file:///Users/jay/Dropbox/github/incandescentman.github.io/redfin-presentation/redfin-originals/RedfinRelocation-ForJay-original.pdf"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hyperlink" Target="https://docs.google.com/document/d/1zcQJMxqqWVWuXsPeIXXdVWw50hFbMUstSCcOHPWgrAo/edit#heading=h.9wanpiyxvk8u"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81.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97246" y="3093212"/>
            <a:ext cx="1846211" cy="546945"/>
          </a:xfrm>
          <a:prstGeom prst="rect">
            <a:avLst/>
          </a:prstGeom>
          <a:noFill/>
        </p:spPr>
        <p:txBody>
          <a:bodyPr wrap="none" rtlCol="0">
            <a:spAutoFit/>
          </a:bodyPr>
          <a:lstStyle/>
          <a:p>
            <a:r>
              <a:rPr lang="en-CA" sz="2954" b="1" dirty="0">
                <a:solidFill>
                  <a:srgbClr val="FF6338"/>
                </a:solidFill>
                <a:latin typeface="Helvetica Neue"/>
              </a:rPr>
              <a:t>Welcome</a:t>
            </a:r>
          </a:p>
        </p:txBody>
      </p:sp>
      <p:sp>
        <p:nvSpPr>
          <p:cNvPr id="7" name="Rectangle 6"/>
          <p:cNvSpPr/>
          <p:nvPr/>
        </p:nvSpPr>
        <p:spPr>
          <a:xfrm>
            <a:off x="1" y="3123801"/>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190849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31564" cy="433196"/>
          </a:xfrm>
          <a:prstGeom prst="rect">
            <a:avLst/>
          </a:prstGeom>
        </p:spPr>
        <p:txBody>
          <a:bodyPr wrap="none">
            <a:spAutoFit/>
          </a:bodyPr>
          <a:lstStyle/>
          <a:p>
            <a:r>
              <a:rPr lang="en-US" sz="2215" b="1" dirty="0">
                <a:solidFill>
                  <a:srgbClr val="FF6337"/>
                </a:solidFill>
                <a:latin typeface="Arial"/>
                <a:ea typeface="Cambria" charset="0"/>
                <a:cs typeface="Arial"/>
              </a:rPr>
              <a:t> Organized.</a:t>
            </a:r>
            <a:endParaRPr lang="en-CA" sz="2215" dirty="0"/>
          </a:p>
        </p:txBody>
      </p:sp>
      <p:sp>
        <p:nvSpPr>
          <p:cNvPr id="3" name="Rectangle 2"/>
          <p:cNvSpPr/>
          <p:nvPr/>
        </p:nvSpPr>
        <p:spPr>
          <a:xfrm>
            <a:off x="2524995" y="2520045"/>
            <a:ext cx="5854066" cy="348109"/>
          </a:xfrm>
          <a:prstGeom prst="rect">
            <a:avLst/>
          </a:prstGeom>
        </p:spPr>
        <p:txBody>
          <a:bodyPr wrap="square">
            <a:spAutoFit/>
          </a:bodyPr>
          <a:lstStyle/>
          <a:p>
            <a:r>
              <a:rPr lang="en-US" sz="1662" dirty="0">
                <a:latin typeface="Arial"/>
                <a:ea typeface="Cambria" charset="0"/>
                <a:cs typeface="Arial"/>
              </a:rPr>
              <a:t>Structured so as to make it easy to follow the logic behind it.</a:t>
            </a:r>
            <a:endParaRPr lang="en-US" sz="1662" dirty="0"/>
          </a:p>
        </p:txBody>
      </p:sp>
      <p:cxnSp>
        <p:nvCxnSpPr>
          <p:cNvPr id="5" name="Straight Connector 4"/>
          <p:cNvCxnSpPr/>
          <p:nvPr/>
        </p:nvCxnSpPr>
        <p:spPr>
          <a:xfrm>
            <a:off x="2436904" y="2345017"/>
            <a:ext cx="0" cy="670842"/>
          </a:xfrm>
          <a:prstGeom prst="line">
            <a:avLst/>
          </a:prstGeom>
          <a:ln w="28575">
            <a:solidFill>
              <a:srgbClr val="FF6337"/>
            </a:solidFill>
          </a:ln>
        </p:spPr>
        <p:style>
          <a:lnRef idx="1">
            <a:schemeClr val="accent1"/>
          </a:lnRef>
          <a:fillRef idx="0">
            <a:schemeClr val="accent1"/>
          </a:fillRef>
          <a:effectRef idx="0">
            <a:schemeClr val="accent1"/>
          </a:effectRef>
          <a:fontRef idx="minor">
            <a:schemeClr val="tx1"/>
          </a:fontRef>
        </p:style>
      </p:cxn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235468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can I delete?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521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4103816" cy="433196"/>
          </a:xfrm>
          <a:prstGeom prst="rect">
            <a:avLst/>
          </a:prstGeom>
        </p:spPr>
        <p:txBody>
          <a:bodyPr wrap="none">
            <a:spAutoFit/>
          </a:bodyPr>
          <a:lstStyle/>
          <a:p>
            <a:r>
              <a:rPr lang="en-US" sz="2215" b="1" dirty="0">
                <a:solidFill>
                  <a:srgbClr val="FF6337"/>
                </a:solidFill>
                <a:latin typeface="Arial"/>
                <a:ea typeface="Cambria" charset="0"/>
                <a:cs typeface="Arial"/>
              </a:rPr>
              <a:t> Application: Action planning</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9870417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995603" y="2456232"/>
            <a:ext cx="3581430" cy="433196"/>
          </a:xfrm>
          <a:prstGeom prst="rect">
            <a:avLst/>
          </a:prstGeom>
        </p:spPr>
        <p:txBody>
          <a:bodyPr wrap="none">
            <a:spAutoFit/>
          </a:bodyPr>
          <a:lstStyle/>
          <a:p>
            <a:r>
              <a:rPr lang="en-US" sz="2215" b="1" dirty="0">
                <a:solidFill>
                  <a:srgbClr val="FF6337"/>
                </a:solidFill>
                <a:latin typeface="Arial"/>
                <a:ea typeface="Cambria" charset="0"/>
                <a:cs typeface="Arial"/>
              </a:rPr>
              <a:t> Review sample proposal</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01798" y="3678702"/>
            <a:ext cx="6584557" cy="348109"/>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endParaRPr lang="en-CA" sz="1662" dirty="0"/>
          </a:p>
        </p:txBody>
      </p:sp>
    </p:spTree>
    <p:extLst>
      <p:ext uri="{BB962C8B-B14F-4D97-AF65-F5344CB8AC3E}">
        <p14:creationId xmlns:p14="http://schemas.microsoft.com/office/powerpoint/2010/main" val="19208881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17422" y="2177326"/>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CREATE AN ACTION PLAN FOR SAMPLE PROPOSAL</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5531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WORKSHOP: PUTTING IT ALL TOGETHER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dirty="0">
                <a:latin typeface="Arial" panose="020B0604020202020204" pitchFamily="34" charset="0"/>
                <a:cs typeface="Arial" panose="020B0604020202020204" pitchFamily="34" charset="0"/>
              </a:rPr>
              <a:t>Rewrite the document you brought</a:t>
            </a:r>
          </a:p>
        </p:txBody>
      </p:sp>
    </p:spTree>
    <p:extLst>
      <p:ext uri="{BB962C8B-B14F-4D97-AF65-F5344CB8AC3E}">
        <p14:creationId xmlns:p14="http://schemas.microsoft.com/office/powerpoint/2010/main" val="2323497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5583" y="2904115"/>
            <a:ext cx="3653744" cy="944746"/>
          </a:xfrm>
          <a:prstGeom prst="rect">
            <a:avLst/>
          </a:prstGeom>
          <a:noFill/>
        </p:spPr>
        <p:txBody>
          <a:bodyPr wrap="square" rtlCol="0">
            <a:spAutoFit/>
          </a:bodyPr>
          <a:lstStyle/>
          <a:p>
            <a:r>
              <a:rPr lang="en-CA" sz="2954" b="1" dirty="0">
                <a:solidFill>
                  <a:srgbClr val="FF6338"/>
                </a:solidFill>
                <a:latin typeface="Helvetica Neue"/>
              </a:rPr>
              <a:t>Workshop</a:t>
            </a:r>
            <a:br>
              <a:rPr lang="en-CA" sz="2954" b="1" dirty="0">
                <a:solidFill>
                  <a:srgbClr val="FF6338"/>
                </a:solidFill>
                <a:latin typeface="Helvetica Neue"/>
              </a:rPr>
            </a:br>
            <a:r>
              <a:rPr lang="en-CA" sz="2585" dirty="0">
                <a:solidFill>
                  <a:srgbClr val="FF6338"/>
                </a:solidFill>
                <a:latin typeface="Helvetica Neue"/>
              </a:rPr>
              <a:t>3:30–4:30</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2744232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50424"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Closing</a:t>
            </a:r>
          </a:p>
        </p:txBody>
      </p:sp>
    </p:spTree>
    <p:extLst>
      <p:ext uri="{BB962C8B-B14F-4D97-AF65-F5344CB8AC3E}">
        <p14:creationId xmlns:p14="http://schemas.microsoft.com/office/powerpoint/2010/main" val="7146458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646268"/>
            <a:ext cx="283546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Summary of Learning</a:t>
            </a:r>
          </a:p>
        </p:txBody>
      </p:sp>
    </p:spTree>
    <p:extLst>
      <p:ext uri="{BB962C8B-B14F-4D97-AF65-F5344CB8AC3E}">
        <p14:creationId xmlns:p14="http://schemas.microsoft.com/office/powerpoint/2010/main" val="3482585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58455"/>
            <a:ext cx="283546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The end</a:t>
            </a:r>
          </a:p>
        </p:txBody>
      </p:sp>
    </p:spTree>
    <p:extLst>
      <p:ext uri="{BB962C8B-B14F-4D97-AF65-F5344CB8AC3E}">
        <p14:creationId xmlns:p14="http://schemas.microsoft.com/office/powerpoint/2010/main" val="8893573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849" y="1019298"/>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Dixit - </a:t>
            </a:r>
            <a:r>
              <a:rPr lang="en-CA" sz="1662" b="1" dirty="0" smtClean="0">
                <a:solidFill>
                  <a:srgbClr val="FF663A"/>
                </a:solidFill>
                <a:latin typeface="Arial" charset="0"/>
                <a:ea typeface="Arial" charset="0"/>
                <a:cs typeface="Arial" charset="0"/>
              </a:rPr>
              <a:t>Storytelling NYC</a:t>
            </a:r>
            <a:endParaRPr lang="en-CA" sz="1662" b="1" dirty="0">
              <a:solidFill>
                <a:srgbClr val="FF663A"/>
              </a:solidFill>
              <a:latin typeface="Arial" charset="0"/>
              <a:ea typeface="Arial" charset="0"/>
              <a:cs typeface="Arial" charset="0"/>
            </a:endParaRPr>
          </a:p>
          <a:p>
            <a:r>
              <a:rPr lang="en-CA" sz="1662" b="1" dirty="0">
                <a:solidFill>
                  <a:srgbClr val="FF663A"/>
                </a:solidFill>
                <a:latin typeface="Arial" charset="0"/>
                <a:ea typeface="Arial" charset="0"/>
                <a:cs typeface="Arial" charset="0"/>
              </a:rPr>
              <a:t> </a:t>
            </a: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15474" y="2253865"/>
            <a:ext cx="421838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smtClean="0">
                <a:latin typeface="Arial" panose="020B0604020202020204" pitchFamily="34" charset="0"/>
                <a:ea typeface="Arial" charset="0"/>
                <a:cs typeface="Arial" panose="020B0604020202020204" pitchFamily="34" charset="0"/>
                <a:hlinkClick r:id="rId4"/>
              </a:rPr>
              <a:t>jay@storytelling.nyc</a:t>
            </a:r>
            <a:endParaRPr lang="en-CA" sz="1477" dirty="0">
              <a:latin typeface="Arial" panose="020B0604020202020204" pitchFamily="34" charset="0"/>
              <a:ea typeface="Arial" charset="0"/>
              <a:cs typeface="Arial" panose="020B0604020202020204" pitchFamily="34" charset="0"/>
            </a:endParaRPr>
          </a:p>
          <a:p>
            <a:r>
              <a:rPr lang="en-CA" sz="1477" dirty="0" smtClean="0">
                <a:latin typeface="Arial" panose="020B0604020202020204" pitchFamily="34" charset="0"/>
                <a:ea typeface="Arial" charset="0"/>
                <a:cs typeface="Arial" panose="020B0604020202020204" pitchFamily="34" charset="0"/>
                <a:hlinkClick r:id="rId5"/>
              </a:rPr>
              <a:t>www.storytelling.nyc</a:t>
            </a:r>
            <a:endParaRPr lang="en-CA" sz="1477" dirty="0">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30171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523174" cy="433196"/>
          </a:xfrm>
          <a:prstGeom prst="rect">
            <a:avLst/>
          </a:prstGeom>
        </p:spPr>
        <p:txBody>
          <a:bodyPr wrap="none">
            <a:spAutoFit/>
          </a:bodyPr>
          <a:lstStyle/>
          <a:p>
            <a:r>
              <a:rPr lang="en-US" sz="2215" b="1" dirty="0">
                <a:solidFill>
                  <a:srgbClr val="FF6337"/>
                </a:solidFill>
                <a:latin typeface="Arial"/>
                <a:ea typeface="Cambria" charset="0"/>
                <a:cs typeface="Arial"/>
              </a:rPr>
              <a:t> Thinking </a:t>
            </a:r>
            <a:endParaRPr lang="en-CA" sz="2215" dirty="0"/>
          </a:p>
        </p:txBody>
      </p:sp>
      <p:sp>
        <p:nvSpPr>
          <p:cNvPr id="3" name="Rectangle 2"/>
          <p:cNvSpPr/>
          <p:nvPr/>
        </p:nvSpPr>
        <p:spPr>
          <a:xfrm>
            <a:off x="2082877" y="2506815"/>
            <a:ext cx="5854066" cy="348109"/>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about structure </a:t>
            </a:r>
            <a:r>
              <a:rPr lang="en-CA" sz="1662" dirty="0">
                <a:latin typeface="Arial" panose="020B0604020202020204" pitchFamily="34" charset="0"/>
                <a:cs typeface="Arial" panose="020B0604020202020204" pitchFamily="34" charset="0"/>
                <a:hlinkClick r:id="rId3"/>
              </a:rPr>
              <a:t>(link) </a:t>
            </a:r>
            <a:endParaRPr lang="en-CA" sz="1662"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50434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517302"/>
          </a:xfrm>
          <a:prstGeom prst="rect">
            <a:avLst/>
          </a:prstGeom>
        </p:spPr>
        <p:txBody>
          <a:bodyPr wrap="square">
            <a:noAutofit/>
          </a:bodyPr>
          <a:lstStyle/>
          <a:p>
            <a:r>
              <a:rPr lang="en-US" sz="1662" b="1" dirty="0">
                <a:solidFill>
                  <a:schemeClr val="bg1"/>
                </a:solidFill>
                <a:latin typeface="Arial" charset="0"/>
                <a:ea typeface="Arial" charset="0"/>
                <a:cs typeface="Arial" charset="0"/>
              </a:rPr>
              <a:t>PRACTICE: </a:t>
            </a:r>
            <a:r>
              <a:rPr lang="en-CA" sz="1662" dirty="0">
                <a:solidFill>
                  <a:schemeClr val="bg1"/>
                </a:solidFill>
                <a:latin typeface="Arial" panose="020B0604020202020204" pitchFamily="34" charset="0"/>
                <a:cs typeface="Arial" panose="020B0604020202020204" pitchFamily="34" charset="0"/>
              </a:rPr>
              <a:t>What’s the structure?</a:t>
            </a:r>
            <a:r>
              <a:rPr lang="en-CA" sz="1662" dirty="0">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hlinkClick r:id="rId3"/>
              </a:rPr>
              <a:t>(link)</a:t>
            </a:r>
            <a:endParaRPr lang="en-CA" sz="1662" b="1" dirty="0">
              <a:latin typeface="Arial" panose="020B0604020202020204" pitchFamily="34" charset="0"/>
              <a:cs typeface="Arial" panose="020B0604020202020204" pitchFamily="34"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883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Structure</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3" name="Straight Connector 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95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Tree>
    <p:extLst>
      <p:ext uri="{BB962C8B-B14F-4D97-AF65-F5344CB8AC3E}">
        <p14:creationId xmlns:p14="http://schemas.microsoft.com/office/powerpoint/2010/main" val="683455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Debrief</a:t>
            </a:r>
          </a:p>
        </p:txBody>
      </p:sp>
      <p:sp>
        <p:nvSpPr>
          <p:cNvPr id="8" name="TextBox 7"/>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3" name="Straight Connector 1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870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Critique</a:t>
            </a:r>
          </a:p>
        </p:txBody>
      </p:sp>
      <p:sp>
        <p:nvSpPr>
          <p:cNvPr id="2" name="Rectangle 1"/>
          <p:cNvSpPr/>
          <p:nvPr/>
        </p:nvSpPr>
        <p:spPr>
          <a:xfrm>
            <a:off x="201805" y="4472515"/>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0" name="TextBox 9"/>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3" name="TextBox 12"/>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4" name="Straight Connector 13"/>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44351" y="2439444"/>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6" name="Rectangle 15"/>
          <p:cNvSpPr/>
          <p:nvPr/>
        </p:nvSpPr>
        <p:spPr>
          <a:xfrm>
            <a:off x="4946278" y="4025433"/>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2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TextBox 10"/>
          <p:cNvSpPr txBox="1"/>
          <p:nvPr/>
        </p:nvSpPr>
        <p:spPr>
          <a:xfrm>
            <a:off x="3820619" y="2430187"/>
            <a:ext cx="1131017"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hlinkClick r:id="rId3"/>
              </a:rPr>
              <a:t>(link) </a:t>
            </a:r>
            <a:endParaRPr lang="en-CA" sz="1477" b="1" dirty="0">
              <a:latin typeface="Arial" panose="020B0604020202020204" pitchFamily="34" charset="0"/>
              <a:cs typeface="Arial" panose="020B0604020202020204" pitchFamily="34" charset="0"/>
            </a:endParaRPr>
          </a:p>
        </p:txBody>
      </p:sp>
      <p:sp>
        <p:nvSpPr>
          <p:cNvPr id="2" name="Rectangle 1"/>
          <p:cNvSpPr/>
          <p:nvPr/>
        </p:nvSpPr>
        <p:spPr>
          <a:xfrm>
            <a:off x="922921" y="2458597"/>
            <a:ext cx="2980303" cy="490134"/>
          </a:xfrm>
          <a:prstGeom prst="rect">
            <a:avLst/>
          </a:prstGeom>
        </p:spPr>
        <p:txBody>
          <a:bodyPr wrap="none">
            <a:spAutoFit/>
          </a:bodyPr>
          <a:lstStyle/>
          <a:p>
            <a:r>
              <a:rPr lang="en-US" sz="2585" b="1" dirty="0">
                <a:solidFill>
                  <a:srgbClr val="FF6337"/>
                </a:solidFill>
                <a:latin typeface="Arial"/>
                <a:cs typeface="Arial"/>
              </a:rPr>
              <a:t>Revised structure</a:t>
            </a:r>
            <a:endParaRPr lang="en-CA" sz="2585" dirty="0"/>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475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REVISED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Revised</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262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Tree>
    <p:extLst>
      <p:ext uri="{BB962C8B-B14F-4D97-AF65-F5344CB8AC3E}">
        <p14:creationId xmlns:p14="http://schemas.microsoft.com/office/powerpoint/2010/main" val="407879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199" y="1093964"/>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a:t>
            </a:r>
            <a:r>
              <a:rPr lang="en-CA" sz="1662" b="1" dirty="0" smtClean="0">
                <a:solidFill>
                  <a:schemeClr val="tx2">
                    <a:lumMod val="50000"/>
                  </a:schemeClr>
                </a:solidFill>
                <a:latin typeface="Arial" charset="0"/>
                <a:ea typeface="Arial" charset="0"/>
                <a:cs typeface="Arial" charset="0"/>
              </a:rPr>
              <a:t>Dixit</a:t>
            </a:r>
          </a:p>
          <a:p>
            <a:endParaRPr lang="en-CA" sz="1662" b="1" dirty="0">
              <a:solidFill>
                <a:srgbClr val="FF663A"/>
              </a:solidFill>
              <a:latin typeface="Arial" charset="0"/>
              <a:ea typeface="Arial" charset="0"/>
              <a:cs typeface="Arial" charset="0"/>
            </a:endParaRP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276448" y="2253865"/>
            <a:ext cx="370013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smtClean="0">
                <a:latin typeface="Arial" panose="020B0604020202020204" pitchFamily="34" charset="0"/>
                <a:ea typeface="Arial" charset="0"/>
                <a:cs typeface="Arial" panose="020B0604020202020204" pitchFamily="34" charset="0"/>
                <a:hlinkClick r:id="rId4"/>
              </a:rPr>
              <a:t>jay@storytelling.nyc</a:t>
            </a:r>
            <a:endParaRPr lang="en-CA" sz="1477" dirty="0">
              <a:latin typeface="Arial" panose="020B0604020202020204" pitchFamily="34" charset="0"/>
              <a:ea typeface="Arial" charset="0"/>
              <a:cs typeface="Arial" panose="020B0604020202020204" pitchFamily="34" charset="0"/>
            </a:endParaRPr>
          </a:p>
          <a:p>
            <a:r>
              <a:rPr lang="en-CA" sz="1477" dirty="0" smtClean="0">
                <a:latin typeface="Arial" panose="020B0604020202020204" pitchFamily="34" charset="0"/>
                <a:ea typeface="Arial" charset="0"/>
                <a:cs typeface="Arial" panose="020B0604020202020204" pitchFamily="34" charset="0"/>
                <a:hlinkClick r:id="rId5"/>
              </a:rPr>
              <a:t>storytelling.nyc</a:t>
            </a:r>
            <a:endParaRPr lang="en-CA" sz="1477" dirty="0">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864" y="3138569"/>
            <a:ext cx="3149600" cy="1524000"/>
          </a:xfrm>
          <a:prstGeom prst="rect">
            <a:avLst/>
          </a:prstGeom>
        </p:spPr>
      </p:pic>
    </p:spTree>
    <p:extLst>
      <p:ext uri="{BB962C8B-B14F-4D97-AF65-F5344CB8AC3E}">
        <p14:creationId xmlns:p14="http://schemas.microsoft.com/office/powerpoint/2010/main" val="3169300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Debrief</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3" name="Parallelogram 12"/>
          <p:cNvSpPr/>
          <p:nvPr/>
        </p:nvSpPr>
        <p:spPr>
          <a:xfrm>
            <a:off x="94852" y="1490510"/>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Content Placeholder 1"/>
          <p:cNvSpPr txBox="1">
            <a:spLocks/>
          </p:cNvSpPr>
          <p:nvPr/>
        </p:nvSpPr>
        <p:spPr>
          <a:xfrm>
            <a:off x="1928" y="1491251"/>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Tree>
    <p:extLst>
      <p:ext uri="{BB962C8B-B14F-4D97-AF65-F5344CB8AC3E}">
        <p14:creationId xmlns:p14="http://schemas.microsoft.com/office/powerpoint/2010/main" val="971070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 name="Rectangle 1"/>
          <p:cNvSpPr/>
          <p:nvPr/>
        </p:nvSpPr>
        <p:spPr>
          <a:xfrm>
            <a:off x="922921" y="2458597"/>
            <a:ext cx="5386411" cy="490134"/>
          </a:xfrm>
          <a:prstGeom prst="rect">
            <a:avLst/>
          </a:prstGeom>
        </p:spPr>
        <p:txBody>
          <a:bodyPr wrap="none">
            <a:spAutoFit/>
          </a:bodyPr>
          <a:lstStyle/>
          <a:p>
            <a:r>
              <a:rPr lang="en-US" sz="2585" b="1" dirty="0">
                <a:solidFill>
                  <a:srgbClr val="FF6337"/>
                </a:solidFill>
                <a:latin typeface="Arial"/>
                <a:cs typeface="Arial"/>
              </a:rPr>
              <a:t>How do bad documents happen?</a:t>
            </a:r>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539851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dirty="0">
                <a:solidFill>
                  <a:schemeClr val="bg1"/>
                </a:solidFill>
                <a:latin typeface="Arial" charset="0"/>
                <a:ea typeface="Arial" charset="0"/>
                <a:cs typeface="Arial" charset="0"/>
              </a:rPr>
              <a:t>How</a:t>
            </a:r>
            <a:r>
              <a:rPr lang="en-US" sz="2215" b="1" dirty="0">
                <a:solidFill>
                  <a:schemeClr val="bg1"/>
                </a:solidFill>
                <a:latin typeface="Arial" charset="0"/>
                <a:ea typeface="Arial" charset="0"/>
                <a:cs typeface="Arial" charset="0"/>
              </a:rPr>
              <a:t> </a:t>
            </a:r>
            <a:r>
              <a:rPr lang="en-US" sz="2215" b="1" dirty="0">
                <a:solidFill>
                  <a:schemeClr val="tx2"/>
                </a:solidFill>
                <a:latin typeface="Arial" charset="0"/>
                <a:ea typeface="Arial" charset="0"/>
                <a:cs typeface="Arial" charset="0"/>
              </a:rPr>
              <a:t>not</a:t>
            </a:r>
            <a:r>
              <a:rPr lang="en-US" sz="2215" b="1" dirty="0">
                <a:solidFill>
                  <a:schemeClr val="bg1"/>
                </a:solidFill>
                <a:latin typeface="Arial" charset="0"/>
                <a:ea typeface="Arial" charset="0"/>
                <a:cs typeface="Arial" charset="0"/>
              </a:rPr>
              <a:t> </a:t>
            </a:r>
            <a:r>
              <a:rPr lang="en-US" sz="2215" dirty="0">
                <a:solidFill>
                  <a:schemeClr val="bg1"/>
                </a:solidFill>
                <a:latin typeface="Arial" charset="0"/>
                <a:ea typeface="Arial" charset="0"/>
                <a:cs typeface="Arial" charset="0"/>
              </a:rPr>
              <a:t>to write a document</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Brain Dump</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Curse of Knowledge </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Trying to strategize in your head</a:t>
            </a:r>
          </a:p>
        </p:txBody>
      </p:sp>
      <p:sp>
        <p:nvSpPr>
          <p:cNvPr id="9" name="TextBox 8"/>
          <p:cNvSpPr txBox="1"/>
          <p:nvPr/>
        </p:nvSpPr>
        <p:spPr>
          <a:xfrm>
            <a:off x="1853097" y="410802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Facts without meaning</a:t>
            </a:r>
          </a:p>
        </p:txBody>
      </p:sp>
    </p:spTree>
    <p:extLst>
      <p:ext uri="{BB962C8B-B14F-4D97-AF65-F5344CB8AC3E}">
        <p14:creationId xmlns:p14="http://schemas.microsoft.com/office/powerpoint/2010/main" val="480857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1: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Brain Dump</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628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2: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Curse of Knowledge</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468763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3: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Trying to strategize in your head</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7786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4: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Facts without meaning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2354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FACTS WITHOUT MEANING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We </a:t>
            </a:r>
            <a:r>
              <a:rPr lang="en-CA" sz="1477" dirty="0" smtClean="0">
                <a:latin typeface="Arial" panose="020B0604020202020204" pitchFamily="34" charset="0"/>
                <a:cs typeface="Arial" panose="020B0604020202020204" pitchFamily="34" charset="0"/>
              </a:rPr>
              <a:t>all are—that’s </a:t>
            </a:r>
            <a:r>
              <a:rPr lang="en-CA" sz="1477" dirty="0">
                <a:latin typeface="Arial" panose="020B0604020202020204" pitchFamily="34" charset="0"/>
                <a:cs typeface="Arial" panose="020B0604020202020204" pitchFamily="34" charset="0"/>
              </a:rPr>
              <a:t>why we must </a:t>
            </a:r>
            <a:r>
              <a:rPr lang="en-CA" sz="1477" b="1" dirty="0">
                <a:solidFill>
                  <a:srgbClr val="FF6337"/>
                </a:solidFill>
                <a:latin typeface="Arial" panose="020B0604020202020204" pitchFamily="34" charset="0"/>
                <a:cs typeface="Arial" panose="020B0604020202020204" pitchFamily="34" charset="0"/>
              </a:rPr>
              <a:t>separate</a:t>
            </a:r>
            <a:r>
              <a:rPr lang="en-CA" sz="1477" dirty="0">
                <a:latin typeface="Arial" panose="020B0604020202020204" pitchFamily="34" charset="0"/>
                <a:cs typeface="Arial" panose="020B0604020202020204" pitchFamily="34" charset="0"/>
              </a:rPr>
              <a:t> the </a:t>
            </a:r>
            <a:r>
              <a:rPr lang="en-CA" sz="1477" b="1" dirty="0">
                <a:solidFill>
                  <a:srgbClr val="FF6337"/>
                </a:solidFill>
                <a:latin typeface="Arial" panose="020B0604020202020204" pitchFamily="34" charset="0"/>
                <a:cs typeface="Arial" panose="020B0604020202020204" pitchFamily="34" charset="0"/>
              </a:rPr>
              <a:t>thinking file </a:t>
            </a:r>
            <a:r>
              <a:rPr lang="en-CA" sz="1477" dirty="0">
                <a:latin typeface="Arial" panose="020B0604020202020204" pitchFamily="34" charset="0"/>
                <a:cs typeface="Arial" panose="020B0604020202020204" pitchFamily="34" charset="0"/>
              </a:rPr>
              <a:t>from the </a:t>
            </a:r>
            <a:r>
              <a:rPr lang="en-CA" sz="1477" b="1" dirty="0">
                <a:solidFill>
                  <a:srgbClr val="FF6337"/>
                </a:solidFill>
                <a:latin typeface="Arial" panose="020B0604020202020204" pitchFamily="34" charset="0"/>
                <a:cs typeface="Arial" panose="020B0604020202020204" pitchFamily="34" charset="0"/>
              </a:rPr>
              <a:t>final document</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Writing with the reader in mind requires </a:t>
            </a:r>
            <a:r>
              <a:rPr lang="en-CA" sz="1477" b="1" dirty="0">
                <a:solidFill>
                  <a:srgbClr val="FF6337"/>
                </a:solidFill>
                <a:latin typeface="Arial" panose="020B0604020202020204" pitchFamily="34" charset="0"/>
                <a:cs typeface="Arial" panose="020B0604020202020204" pitchFamily="34" charset="0"/>
              </a:rPr>
              <a:t>inverting that order</a:t>
            </a:r>
            <a:r>
              <a:rPr lang="en-CA" sz="1477" dirty="0">
                <a:latin typeface="Arial" panose="020B0604020202020204" pitchFamily="34" charset="0"/>
                <a:cs typeface="Arial" panose="020B0604020202020204" pitchFamily="34" charset="0"/>
              </a:rPr>
              <a:t> for the reader</a:t>
            </a:r>
          </a:p>
          <a:p>
            <a:pPr marL="416180"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Withholding</a:t>
            </a:r>
            <a:r>
              <a:rPr lang="en-CA" sz="1477" dirty="0">
                <a:latin typeface="Arial" panose="020B0604020202020204" pitchFamily="34" charset="0"/>
                <a:cs typeface="Arial" panose="020B0604020202020204" pitchFamily="34" charset="0"/>
              </a:rPr>
              <a:t> the meaning until the </a:t>
            </a:r>
            <a:r>
              <a:rPr lang="en-CA" sz="1477" b="1" dirty="0">
                <a:solidFill>
                  <a:srgbClr val="FF6337"/>
                </a:solidFill>
                <a:latin typeface="Arial" panose="020B0604020202020204" pitchFamily="34" charset="0"/>
                <a:cs typeface="Arial" panose="020B0604020202020204" pitchFamily="34" charset="0"/>
              </a:rPr>
              <a:t>end</a:t>
            </a:r>
            <a:r>
              <a:rPr lang="en-CA" sz="1477" dirty="0">
                <a:latin typeface="Arial" panose="020B0604020202020204" pitchFamily="34" charset="0"/>
                <a:cs typeface="Arial" panose="020B0604020202020204" pitchFamily="34" charset="0"/>
              </a:rPr>
              <a:t> makes readers </a:t>
            </a:r>
            <a:r>
              <a:rPr lang="en-CA" sz="1477" b="1" dirty="0">
                <a:solidFill>
                  <a:srgbClr val="FF6337"/>
                </a:solidFill>
                <a:latin typeface="Arial" panose="020B0604020202020204" pitchFamily="34" charset="0"/>
                <a:cs typeface="Arial" panose="020B0604020202020204" pitchFamily="34" charset="0"/>
              </a:rPr>
              <a:t>confused</a:t>
            </a:r>
            <a:r>
              <a:rPr lang="en-CA" sz="1477" dirty="0">
                <a:latin typeface="Arial" panose="020B0604020202020204" pitchFamily="34" charset="0"/>
                <a:cs typeface="Arial" panose="020B0604020202020204" pitchFamily="34" charset="0"/>
              </a:rPr>
              <a:t> and </a:t>
            </a:r>
            <a:r>
              <a:rPr lang="en-CA" sz="1477" b="1" dirty="0">
                <a:solidFill>
                  <a:srgbClr val="FF6337"/>
                </a:solidFill>
                <a:latin typeface="Arial" panose="020B0604020202020204" pitchFamily="34" charset="0"/>
                <a:cs typeface="Arial" panose="020B0604020202020204" pitchFamily="34" charset="0"/>
              </a:rPr>
              <a:t>bored</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Instead we </a:t>
            </a:r>
            <a:r>
              <a:rPr lang="en-CA" sz="1477" b="1" dirty="0">
                <a:solidFill>
                  <a:srgbClr val="FF6337"/>
                </a:solidFill>
                <a:latin typeface="Arial" panose="020B0604020202020204" pitchFamily="34" charset="0"/>
                <a:cs typeface="Arial" panose="020B0604020202020204" pitchFamily="34" charset="0"/>
              </a:rPr>
              <a:t>orient the reader</a:t>
            </a:r>
            <a:r>
              <a:rPr lang="en-CA" sz="1477" dirty="0">
                <a:latin typeface="Arial" panose="020B0604020202020204" pitchFamily="34" charset="0"/>
                <a:cs typeface="Arial" panose="020B0604020202020204" pitchFamily="34" charset="0"/>
              </a:rPr>
              <a:t> by </a:t>
            </a:r>
            <a:r>
              <a:rPr lang="en-CA" sz="1477" b="1" dirty="0">
                <a:solidFill>
                  <a:srgbClr val="FF6337"/>
                </a:solidFill>
                <a:latin typeface="Arial" panose="020B0604020202020204" pitchFamily="34" charset="0"/>
                <a:cs typeface="Arial" panose="020B0604020202020204" pitchFamily="34" charset="0"/>
              </a:rPr>
              <a:t>stating the significance</a:t>
            </a:r>
            <a:r>
              <a:rPr lang="en-CA" sz="1477" dirty="0">
                <a:latin typeface="Arial" panose="020B0604020202020204" pitchFamily="34" charset="0"/>
                <a:cs typeface="Arial" panose="020B0604020202020204" pitchFamily="34" charset="0"/>
              </a:rPr>
              <a:t> at the </a:t>
            </a:r>
            <a:r>
              <a:rPr lang="en-CA" sz="1477" b="1" dirty="0">
                <a:solidFill>
                  <a:srgbClr val="FF6337"/>
                </a:solidFill>
                <a:latin typeface="Arial" panose="020B0604020202020204" pitchFamily="34" charset="0"/>
                <a:cs typeface="Arial" panose="020B0604020202020204" pitchFamily="34" charset="0"/>
              </a:rPr>
              <a:t>beginning</a:t>
            </a:r>
          </a:p>
          <a:p>
            <a:pPr marL="57884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Until</a:t>
            </a:r>
            <a:r>
              <a:rPr lang="en-CA" sz="1477" dirty="0">
                <a:latin typeface="Arial" panose="020B0604020202020204" pitchFamily="34" charset="0"/>
                <a:cs typeface="Arial" panose="020B0604020202020204" pitchFamily="34" charset="0"/>
              </a:rPr>
              <a:t> the reader </a:t>
            </a:r>
            <a:r>
              <a:rPr lang="en-CA" sz="1477" b="1" dirty="0">
                <a:solidFill>
                  <a:srgbClr val="FF6337"/>
                </a:solidFill>
                <a:latin typeface="Arial" panose="020B0604020202020204" pitchFamily="34" charset="0"/>
                <a:cs typeface="Arial" panose="020B0604020202020204" pitchFamily="34" charset="0"/>
              </a:rPr>
              <a:t>knows</a:t>
            </a:r>
            <a:r>
              <a:rPr lang="en-CA" sz="1477" dirty="0">
                <a:latin typeface="Arial" panose="020B0604020202020204" pitchFamily="34" charset="0"/>
                <a:cs typeface="Arial" panose="020B0604020202020204" pitchFamily="34" charset="0"/>
              </a:rPr>
              <a:t> the meaning, </a:t>
            </a:r>
            <a:r>
              <a:rPr lang="en-CA" sz="1477" b="1" dirty="0">
                <a:solidFill>
                  <a:srgbClr val="FF6337"/>
                </a:solidFill>
                <a:latin typeface="Arial" panose="020B0604020202020204" pitchFamily="34" charset="0"/>
                <a:cs typeface="Arial" panose="020B0604020202020204" pitchFamily="34" charset="0"/>
              </a:rPr>
              <a:t>facts and figures are meaningless</a:t>
            </a:r>
          </a:p>
          <a:p>
            <a:pPr marL="66823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Stating the meaning</a:t>
            </a:r>
            <a:r>
              <a:rPr lang="en-CA" sz="1477" dirty="0">
                <a:latin typeface="Arial" panose="020B0604020202020204" pitchFamily="34" charset="0"/>
                <a:cs typeface="Arial" panose="020B0604020202020204" pitchFamily="34" charset="0"/>
              </a:rPr>
              <a:t> at the outset </a:t>
            </a:r>
            <a:r>
              <a:rPr lang="en-CA" sz="1477" b="1" dirty="0">
                <a:solidFill>
                  <a:srgbClr val="FF6337"/>
                </a:solidFill>
                <a:latin typeface="Arial" panose="020B0604020202020204" pitchFamily="34" charset="0"/>
                <a:cs typeface="Arial" panose="020B0604020202020204" pitchFamily="34" charset="0"/>
              </a:rPr>
              <a:t>creates context </a:t>
            </a:r>
            <a:r>
              <a:rPr lang="en-CA" sz="1477" dirty="0">
                <a:latin typeface="Arial" panose="020B0604020202020204" pitchFamily="34" charset="0"/>
                <a:cs typeface="Arial" panose="020B0604020202020204" pitchFamily="34" charset="0"/>
              </a:rPr>
              <a:t>for the facts that follow</a:t>
            </a:r>
          </a:p>
        </p:txBody>
      </p:sp>
      <p:sp>
        <p:nvSpPr>
          <p:cNvPr id="2" name="Rectangle 1"/>
          <p:cNvSpPr/>
          <p:nvPr/>
        </p:nvSpPr>
        <p:spPr>
          <a:xfrm>
            <a:off x="2428667" y="837477"/>
            <a:ext cx="4768291" cy="1200137"/>
          </a:xfrm>
          <a:prstGeom prst="rect">
            <a:avLst/>
          </a:prstGeom>
        </p:spPr>
        <p:txBody>
          <a:bodyPr wrap="square">
            <a:spAutoFit/>
          </a:bodyPr>
          <a:lstStyle/>
          <a:p>
            <a:pPr algn="ctr">
              <a:lnSpc>
                <a:spcPct val="130000"/>
              </a:lnSpc>
            </a:pPr>
            <a:r>
              <a:rPr lang="en-CA" sz="1846" dirty="0">
                <a:solidFill>
                  <a:schemeClr val="tx2"/>
                </a:solidFill>
                <a:latin typeface="Arial" charset="0"/>
                <a:ea typeface="Arial" charset="0"/>
                <a:cs typeface="Arial" charset="0"/>
              </a:rPr>
              <a:t>“I think deductively. I’m used to doing </a:t>
            </a:r>
            <a:br>
              <a:rPr lang="en-CA" sz="1846" dirty="0">
                <a:solidFill>
                  <a:schemeClr val="tx2"/>
                </a:solidFill>
                <a:latin typeface="Arial" charset="0"/>
                <a:ea typeface="Arial" charset="0"/>
                <a:cs typeface="Arial" charset="0"/>
              </a:rPr>
            </a:br>
            <a:r>
              <a:rPr lang="en-CA" sz="1846" dirty="0">
                <a:solidFill>
                  <a:schemeClr val="tx2"/>
                </a:solidFill>
                <a:latin typeface="Arial" charset="0"/>
                <a:ea typeface="Arial" charset="0"/>
                <a:cs typeface="Arial" charset="0"/>
              </a:rPr>
              <a:t>fact, fact, fact, and </a:t>
            </a:r>
            <a:r>
              <a:rPr lang="en-CA" sz="1846" b="1" dirty="0">
                <a:solidFill>
                  <a:schemeClr val="tx2"/>
                </a:solidFill>
                <a:latin typeface="Arial" charset="0"/>
                <a:ea typeface="Arial" charset="0"/>
                <a:cs typeface="Arial" charset="0"/>
              </a:rPr>
              <a:t>then</a:t>
            </a:r>
            <a:r>
              <a:rPr lang="en-CA" sz="1846" i="1" dirty="0">
                <a:solidFill>
                  <a:schemeClr val="tx2"/>
                </a:solidFill>
                <a:latin typeface="Arial" charset="0"/>
                <a:ea typeface="Arial" charset="0"/>
                <a:cs typeface="Arial" charset="0"/>
              </a:rPr>
              <a:t> </a:t>
            </a:r>
            <a:r>
              <a:rPr lang="en-CA" sz="1846" dirty="0">
                <a:solidFill>
                  <a:schemeClr val="tx2"/>
                </a:solidFill>
                <a:latin typeface="Arial" charset="0"/>
                <a:ea typeface="Arial" charset="0"/>
                <a:cs typeface="Arial" charset="0"/>
              </a:rPr>
              <a:t>conclusion.” </a:t>
            </a:r>
            <a:r>
              <a:rPr lang="en-CA" sz="1846" dirty="0" smtClean="0">
                <a:solidFill>
                  <a:schemeClr val="tx2"/>
                </a:solidFill>
                <a:latin typeface="Arial" charset="0"/>
                <a:ea typeface="Arial" charset="0"/>
                <a:cs typeface="Arial" charset="0"/>
              </a:rPr>
              <a:t/>
            </a:r>
            <a:br>
              <a:rPr lang="en-CA" sz="1846" dirty="0" smtClean="0">
                <a:solidFill>
                  <a:schemeClr val="tx2"/>
                </a:solidFill>
                <a:latin typeface="Arial" charset="0"/>
                <a:ea typeface="Arial" charset="0"/>
                <a:cs typeface="Arial" charset="0"/>
              </a:rPr>
            </a:br>
            <a:r>
              <a:rPr lang="en-CA" sz="1846" dirty="0" smtClean="0">
                <a:solidFill>
                  <a:schemeClr val="tx2"/>
                </a:solidFill>
                <a:latin typeface="Arial" charset="0"/>
                <a:ea typeface="Arial" charset="0"/>
                <a:cs typeface="Arial" charset="0"/>
              </a:rPr>
              <a:t>—</a:t>
            </a:r>
            <a:r>
              <a:rPr lang="en-CA" sz="1846" dirty="0">
                <a:solidFill>
                  <a:schemeClr val="tx2"/>
                </a:solidFill>
                <a:latin typeface="Arial" charset="0"/>
                <a:ea typeface="Arial" charset="0"/>
                <a:cs typeface="Arial" charset="0"/>
              </a:rPr>
              <a:t>John</a:t>
            </a:r>
          </a:p>
        </p:txBody>
      </p:sp>
    </p:spTree>
    <p:extLst>
      <p:ext uri="{BB962C8B-B14F-4D97-AF65-F5344CB8AC3E}">
        <p14:creationId xmlns:p14="http://schemas.microsoft.com/office/powerpoint/2010/main" val="54554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944746"/>
          </a:xfrm>
          <a:prstGeom prst="rect">
            <a:avLst/>
          </a:prstGeom>
          <a:noFill/>
        </p:spPr>
        <p:txBody>
          <a:bodyPr wrap="square" rtlCol="0">
            <a:spAutoFit/>
          </a:bodyPr>
          <a:lstStyle/>
          <a:p>
            <a:r>
              <a:rPr lang="en-CA" sz="2954" b="1" dirty="0">
                <a:solidFill>
                  <a:srgbClr val="FF6338"/>
                </a:solidFill>
                <a:latin typeface="Helvetica Neue"/>
              </a:rPr>
              <a:t>Break </a:t>
            </a:r>
          </a:p>
          <a:p>
            <a:r>
              <a:rPr lang="en-CA" sz="2585" dirty="0">
                <a:solidFill>
                  <a:srgbClr val="FF6338"/>
                </a:solidFill>
                <a:latin typeface="Helvetica Neue"/>
              </a:rPr>
              <a:t>10:30 – 10:45 am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583285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Outlining isn’t enough</a:t>
            </a:r>
          </a:p>
        </p:txBody>
      </p:sp>
      <p:sp>
        <p:nvSpPr>
          <p:cNvPr id="25" name="TextBox 24"/>
          <p:cNvSpPr txBox="1"/>
          <p:nvPr/>
        </p:nvSpPr>
        <p:spPr>
          <a:xfrm>
            <a:off x="1552929" y="3043718"/>
            <a:ext cx="6771102"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How do you know what to put in an outline?</a:t>
            </a:r>
          </a:p>
        </p:txBody>
      </p:sp>
      <p:cxnSp>
        <p:nvCxnSpPr>
          <p:cNvPr id="11" name="Straight Connector 10"/>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528218" y="2912205"/>
            <a:ext cx="1566454"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Agenda</a:t>
            </a:r>
          </a:p>
        </p:txBody>
      </p:sp>
    </p:spTree>
    <p:extLst>
      <p:ext uri="{BB962C8B-B14F-4D97-AF65-F5344CB8AC3E}">
        <p14:creationId xmlns:p14="http://schemas.microsoft.com/office/powerpoint/2010/main" val="549883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tx2"/>
                </a:solidFill>
                <a:latin typeface="Arial" charset="0"/>
                <a:ea typeface="Arial" charset="0"/>
                <a:cs typeface="Arial" charset="0"/>
              </a:rPr>
              <a:t>Thinking</a:t>
            </a:r>
            <a:r>
              <a:rPr lang="en-US" sz="2215" dirty="0">
                <a:solidFill>
                  <a:schemeClr val="tx2"/>
                </a:solidFill>
                <a:latin typeface="Arial" charset="0"/>
                <a:ea typeface="Arial" charset="0"/>
                <a:cs typeface="Arial" charset="0"/>
              </a:rPr>
              <a:t> </a:t>
            </a:r>
            <a:r>
              <a:rPr lang="en-US" sz="2215" dirty="0">
                <a:solidFill>
                  <a:schemeClr val="bg1"/>
                </a:solidFill>
                <a:latin typeface="Arial" charset="0"/>
                <a:ea typeface="Arial" charset="0"/>
                <a:cs typeface="Arial" charset="0"/>
              </a:rPr>
              <a:t>is the first step to clear writing</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main problem with business writing is a lack of clarity</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Writing is thinking on paper</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Clear thinking </a:t>
            </a:r>
            <a:r>
              <a:rPr lang="en-CA" sz="1477" dirty="0" smtClean="0">
                <a:latin typeface="Arial" panose="020B0604020202020204" pitchFamily="34" charset="0"/>
                <a:cs typeface="Arial" panose="020B0604020202020204" pitchFamily="34" charset="0"/>
              </a:rPr>
              <a:t>➔ </a:t>
            </a:r>
            <a:r>
              <a:rPr lang="en-CA" sz="1477" dirty="0">
                <a:latin typeface="Arial" panose="020B0604020202020204" pitchFamily="34" charset="0"/>
                <a:cs typeface="Arial" panose="020B0604020202020204" pitchFamily="34" charset="0"/>
              </a:rPr>
              <a:t>clear writing</a:t>
            </a:r>
          </a:p>
        </p:txBody>
      </p:sp>
    </p:spTree>
    <p:extLst>
      <p:ext uri="{BB962C8B-B14F-4D97-AF65-F5344CB8AC3E}">
        <p14:creationId xmlns:p14="http://schemas.microsoft.com/office/powerpoint/2010/main" val="377528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64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64493" y="3043718"/>
            <a:ext cx="6759539"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Analytical thinking is the process of asking and answering questions.</a:t>
            </a:r>
          </a:p>
        </p:txBody>
      </p:sp>
    </p:spTree>
    <p:extLst>
      <p:ext uri="{BB962C8B-B14F-4D97-AF65-F5344CB8AC3E}">
        <p14:creationId xmlns:p14="http://schemas.microsoft.com/office/powerpoint/2010/main" val="872812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2932213" cy="433196"/>
          </a:xfrm>
          <a:prstGeom prst="rect">
            <a:avLst/>
          </a:prstGeom>
        </p:spPr>
        <p:txBody>
          <a:bodyPr wrap="none">
            <a:spAutoFit/>
          </a:bodyPr>
          <a:lstStyle/>
          <a:p>
            <a:r>
              <a:rPr lang="en-US" sz="2215" b="1" dirty="0">
                <a:solidFill>
                  <a:srgbClr val="FF6337"/>
                </a:solidFill>
                <a:latin typeface="Arial"/>
                <a:ea typeface="Cambria" charset="0"/>
                <a:cs typeface="Arial"/>
              </a:rPr>
              <a:t> How to write clearly</a:t>
            </a:r>
            <a:endParaRPr lang="en-CA" sz="2215" dirty="0"/>
          </a:p>
        </p:txBody>
      </p:sp>
      <p:sp>
        <p:nvSpPr>
          <p:cNvPr id="3" name="Rectangle 2"/>
          <p:cNvSpPr/>
          <p:nvPr/>
        </p:nvSpPr>
        <p:spPr>
          <a:xfrm>
            <a:off x="1389127" y="3814258"/>
            <a:ext cx="7467738" cy="376385"/>
          </a:xfrm>
          <a:prstGeom prst="rect">
            <a:avLst/>
          </a:prstGeom>
        </p:spPr>
        <p:txBody>
          <a:bodyPr wrap="square" anchor="ctr">
            <a:spAutoFit/>
          </a:bodyPr>
          <a:lstStyle/>
          <a:p>
            <a:r>
              <a:rPr lang="en-US" sz="1846" b="1" dirty="0"/>
              <a:t>asking good questions </a:t>
            </a:r>
            <a:r>
              <a:rPr lang="is-IS" sz="1846" b="1" dirty="0" smtClean="0"/>
              <a:t>➔</a:t>
            </a:r>
            <a:r>
              <a:rPr lang="en-US" sz="1846" b="1" dirty="0" smtClean="0"/>
              <a:t> </a:t>
            </a:r>
            <a:r>
              <a:rPr lang="en-US" sz="1846" b="1" dirty="0"/>
              <a:t>good answers </a:t>
            </a:r>
            <a:r>
              <a:rPr lang="en-US" sz="1846" b="1" dirty="0" smtClean="0"/>
              <a:t>➔ </a:t>
            </a:r>
            <a:r>
              <a:rPr lang="en-US" sz="1846" b="1" dirty="0"/>
              <a:t>clear thinking </a:t>
            </a:r>
            <a:r>
              <a:rPr lang="en-US" sz="1846" b="1" dirty="0" smtClean="0"/>
              <a:t>➔ </a:t>
            </a:r>
            <a:r>
              <a:rPr lang="en-US" sz="1846" b="1" dirty="0"/>
              <a:t>clear writing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788304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5471327"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5733711" y="2714137"/>
            <a:ext cx="3033958"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A technique for thinking clearly</a:t>
            </a:r>
          </a:p>
        </p:txBody>
      </p:sp>
    </p:spTree>
    <p:extLst>
      <p:ext uri="{BB962C8B-B14F-4D97-AF65-F5344CB8AC3E}">
        <p14:creationId xmlns:p14="http://schemas.microsoft.com/office/powerpoint/2010/main" val="5000148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FIRST STEP: </a:t>
            </a:r>
            <a:r>
              <a:rPr lang="en-US" sz="1846" dirty="0">
                <a:solidFill>
                  <a:schemeClr val="bg1"/>
                </a:solidFill>
                <a:latin typeface="Arial" charset="0"/>
                <a:ea typeface="Arial" charset="0"/>
                <a:cs typeface="Arial" charset="0"/>
              </a:rPr>
              <a:t>Create two separate documents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603883"/>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Your</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thinking</a:t>
            </a:r>
            <a:r>
              <a:rPr lang="en-CA" sz="1662" b="1" dirty="0">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file</a:t>
            </a:r>
          </a:p>
        </p:txBody>
      </p:sp>
      <p:sp>
        <p:nvSpPr>
          <p:cNvPr id="26" name="TextBox 25"/>
          <p:cNvSpPr txBox="1"/>
          <p:nvPr/>
        </p:nvSpPr>
        <p:spPr>
          <a:xfrm>
            <a:off x="1687673" y="3616450"/>
            <a:ext cx="7511826" cy="603883"/>
          </a:xfrm>
          <a:prstGeom prst="rect">
            <a:avLst/>
          </a:prstGeom>
          <a:noFill/>
        </p:spPr>
        <p:txBody>
          <a:bodyPr wrap="square" rtlCol="0">
            <a:spAutoFit/>
          </a:bodyPr>
          <a:lstStyle/>
          <a:p>
            <a:pPr marL="31653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The (first draft of) the </a:t>
            </a:r>
            <a:r>
              <a:rPr lang="en-CA" sz="1662" b="1" dirty="0">
                <a:solidFill>
                  <a:srgbClr val="FF6337"/>
                </a:solidFill>
                <a:latin typeface="Arial" panose="020B0604020202020204" pitchFamily="34" charset="0"/>
                <a:cs typeface="Arial" panose="020B0604020202020204" pitchFamily="34" charset="0"/>
              </a:rPr>
              <a:t>final</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document</a:t>
            </a:r>
            <a:r>
              <a:rPr lang="en-CA" sz="1662" dirty="0">
                <a:solidFill>
                  <a:srgbClr val="FF6337"/>
                </a:solidFill>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you’ll present to the reader</a:t>
            </a:r>
          </a:p>
        </p:txBody>
      </p:sp>
    </p:spTree>
    <p:extLst>
      <p:ext uri="{BB962C8B-B14F-4D97-AF65-F5344CB8AC3E}">
        <p14:creationId xmlns:p14="http://schemas.microsoft.com/office/powerpoint/2010/main" val="33642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2650084"/>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a:t>
            </a:r>
          </a:p>
          <a:p>
            <a:pPr marL="534878" lvl="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745900" lvl="3"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952524" lvl="4"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160614" lvl="5"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Tree>
    <p:extLst>
      <p:ext uri="{BB962C8B-B14F-4D97-AF65-F5344CB8AC3E}">
        <p14:creationId xmlns:p14="http://schemas.microsoft.com/office/powerpoint/2010/main" val="2022362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3161635"/>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 strategically and analytically using the Question Method</a:t>
            </a:r>
            <a:r>
              <a:rPr lang="en-CA" sz="1662" b="1" dirty="0">
                <a:latin typeface="Arial" panose="020B0604020202020204" pitchFamily="34" charset="0"/>
                <a:cs typeface="Arial" panose="020B0604020202020204" pitchFamily="34" charset="0"/>
              </a:rPr>
              <a:t>™</a:t>
            </a:r>
          </a:p>
          <a:p>
            <a:pPr marL="534878" lvl="1" indent="-316531">
              <a:lnSpc>
                <a:spcPct val="200000"/>
              </a:lnSpc>
              <a:buFont typeface="+mj-lt"/>
              <a:buAutoNum type="arabicPeriod" startAt="2"/>
            </a:pPr>
            <a:endParaRPr lang="en-CA" sz="1662" dirty="0">
              <a:latin typeface="Arial" panose="020B0604020202020204" pitchFamily="34" charset="0"/>
              <a:cs typeface="Arial" panose="020B0604020202020204" pitchFamily="34" charset="0"/>
            </a:endParaRPr>
          </a:p>
          <a:p>
            <a:pPr marL="956920" lvl="2"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1167941" lvl="4"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1374565" lvl="5"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582655" lvl="6"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
        <p:nvSpPr>
          <p:cNvPr id="2" name="Rectangle 1"/>
          <p:cNvSpPr/>
          <p:nvPr/>
        </p:nvSpPr>
        <p:spPr>
          <a:xfrm>
            <a:off x="2259997" y="3437673"/>
            <a:ext cx="4572000" cy="603883"/>
          </a:xfrm>
          <a:prstGeom prst="rect">
            <a:avLst/>
          </a:prstGeom>
        </p:spPr>
        <p:txBody>
          <a:bodyPr>
            <a:spAutoFit/>
          </a:bodyPr>
          <a:lstStyle/>
          <a:p>
            <a:pPr marL="263776" indent="-263776">
              <a:buFont typeface="Arial" charset="0"/>
              <a:buChar char="•"/>
            </a:pPr>
            <a:r>
              <a:rPr lang="en-US" sz="1662" dirty="0">
                <a:solidFill>
                  <a:prstClr val="black"/>
                </a:solidFill>
                <a:latin typeface="Arial" charset="0"/>
                <a:ea typeface="Arial" charset="0"/>
                <a:cs typeface="Arial" charset="0"/>
              </a:rPr>
              <a:t>Ask the right questions</a:t>
            </a:r>
          </a:p>
          <a:p>
            <a:pPr marL="263776" indent="-263776">
              <a:buFont typeface="Arial" charset="0"/>
              <a:buChar char="•"/>
            </a:pPr>
            <a:r>
              <a:rPr lang="en-US" sz="1662" dirty="0">
                <a:solidFill>
                  <a:prstClr val="black"/>
                </a:solidFill>
                <a:latin typeface="Arial" charset="0"/>
                <a:ea typeface="Arial" charset="0"/>
                <a:cs typeface="Arial" charset="0"/>
              </a:rPr>
              <a:t>Answer those questions</a:t>
            </a:r>
            <a:endParaRPr lang="en-US" sz="1662" dirty="0">
              <a:latin typeface="Arial" charset="0"/>
              <a:ea typeface="Arial" charset="0"/>
              <a:cs typeface="Arial" charset="0"/>
            </a:endParaRPr>
          </a:p>
        </p:txBody>
      </p:sp>
    </p:spTree>
    <p:extLst>
      <p:ext uri="{BB962C8B-B14F-4D97-AF65-F5344CB8AC3E}">
        <p14:creationId xmlns:p14="http://schemas.microsoft.com/office/powerpoint/2010/main" val="1318369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5896166" cy="433196"/>
          </a:xfrm>
          <a:prstGeom prst="rect">
            <a:avLst/>
          </a:prstGeom>
        </p:spPr>
        <p:txBody>
          <a:bodyPr wrap="none">
            <a:spAutoFit/>
          </a:bodyPr>
          <a:lstStyle/>
          <a:p>
            <a:r>
              <a:rPr lang="en-US" sz="2215" b="1" dirty="0">
                <a:solidFill>
                  <a:srgbClr val="FF6337"/>
                </a:solidFill>
                <a:latin typeface="Arial"/>
                <a:ea typeface="Cambria" charset="0"/>
                <a:cs typeface="Arial"/>
              </a:rPr>
              <a:t> How do you know what questions to ask?</a:t>
            </a:r>
            <a:endParaRPr lang="en-CA" sz="2215"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26199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Tree>
    <p:extLst>
      <p:ext uri="{BB962C8B-B14F-4D97-AF65-F5344CB8AC3E}">
        <p14:creationId xmlns:p14="http://schemas.microsoft.com/office/powerpoint/2010/main" val="1804861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2560" y="3093212"/>
            <a:ext cx="2588786" cy="546945"/>
          </a:xfrm>
          <a:prstGeom prst="rect">
            <a:avLst/>
          </a:prstGeom>
          <a:noFill/>
        </p:spPr>
        <p:txBody>
          <a:bodyPr wrap="none" rtlCol="0">
            <a:spAutoFit/>
          </a:bodyPr>
          <a:lstStyle/>
          <a:p>
            <a:r>
              <a:rPr lang="en-CA" sz="2954" b="1" dirty="0">
                <a:solidFill>
                  <a:srgbClr val="FF6338"/>
                </a:solidFill>
                <a:latin typeface="Helvetica Neue"/>
              </a:rPr>
              <a:t>Introductions</a:t>
            </a:r>
          </a:p>
        </p:txBody>
      </p:sp>
      <p:sp>
        <p:nvSpPr>
          <p:cNvPr id="4" name="Rectangle 3"/>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2857509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
        <p:nvSpPr>
          <p:cNvPr id="9" name="TextBox 8"/>
          <p:cNvSpPr txBox="1"/>
          <p:nvPr/>
        </p:nvSpPr>
        <p:spPr>
          <a:xfrm>
            <a:off x="301261" y="2293495"/>
            <a:ext cx="8023941" cy="1456168"/>
          </a:xfrm>
          <a:prstGeom prst="rect">
            <a:avLst/>
          </a:prstGeom>
          <a:noFill/>
        </p:spPr>
        <p:txBody>
          <a:bodyPr wrap="square" rtlCol="0" anchor="ctr">
            <a:spAutoFit/>
          </a:bodyPr>
          <a:lstStyle/>
          <a:p>
            <a:pPr marL="316531" indent="-316531">
              <a:buFont typeface="+mj-lt"/>
              <a:buAutoNum type="arabicPeriod"/>
            </a:pPr>
            <a:r>
              <a:rPr lang="en-CA" sz="1477" dirty="0">
                <a:latin typeface="Arial" panose="020B0604020202020204" pitchFamily="34" charset="0"/>
                <a:cs typeface="Arial" panose="020B0604020202020204" pitchFamily="34" charset="0"/>
              </a:rPr>
              <a:t>Start by writing: “What question is this document trying to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Whenever you know the answer to a question, write down the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If you don’t know the answer, think what other question you’d need to answer to get there. write down that new question</a:t>
            </a:r>
          </a:p>
        </p:txBody>
      </p:sp>
      <p:sp>
        <p:nvSpPr>
          <p:cNvPr id="10" name="TextBox 9"/>
          <p:cNvSpPr txBox="1"/>
          <p:nvPr/>
        </p:nvSpPr>
        <p:spPr>
          <a:xfrm>
            <a:off x="301261" y="3742412"/>
            <a:ext cx="7857080" cy="1456168"/>
          </a:xfrm>
          <a:prstGeom prst="rect">
            <a:avLst/>
          </a:prstGeom>
          <a:noFill/>
        </p:spPr>
        <p:txBody>
          <a:bodyPr wrap="square" rtlCol="0" anchor="ctr">
            <a:spAutoFit/>
          </a:bodyPr>
          <a:lstStyle/>
          <a:p>
            <a:r>
              <a:rPr lang="en-CA" sz="1477" dirty="0">
                <a:latin typeface="Arial" panose="020B0604020202020204" pitchFamily="34" charset="0"/>
                <a:cs typeface="Arial" panose="020B0604020202020204" pitchFamily="34" charset="0"/>
              </a:rPr>
              <a:t>4.   As new questions arise, write those down too</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r>
              <a:rPr lang="en-CA" sz="1477" dirty="0">
                <a:latin typeface="Arial" panose="020B0604020202020204" pitchFamily="34" charset="0"/>
                <a:cs typeface="Arial" panose="020B0604020202020204" pitchFamily="34" charset="0"/>
              </a:rPr>
              <a:t>5.   Go to #2</a:t>
            </a:r>
          </a:p>
          <a:p>
            <a:endParaRPr lang="en-CA" sz="1477" dirty="0">
              <a:latin typeface="Arial" panose="020B0604020202020204" pitchFamily="34" charset="0"/>
              <a:cs typeface="Arial" panose="020B0604020202020204" pitchFamily="34" charset="0"/>
            </a:endParaRPr>
          </a:p>
          <a:p>
            <a:pPr marL="320928" indent="-320928"/>
            <a:r>
              <a:rPr lang="en-CA" sz="1477" dirty="0">
                <a:latin typeface="Arial" panose="020B0604020202020204" pitchFamily="34" charset="0"/>
                <a:cs typeface="Arial" panose="020B0604020202020204" pitchFamily="34" charset="0"/>
              </a:rPr>
              <a:t>6.   Continue asking and answering questions until all questions are answered and you can’t think of any more relevant questions</a:t>
            </a:r>
          </a:p>
        </p:txBody>
      </p:sp>
    </p:spTree>
    <p:extLst>
      <p:ext uri="{BB962C8B-B14F-4D97-AF65-F5344CB8AC3E}">
        <p14:creationId xmlns:p14="http://schemas.microsoft.com/office/powerpoint/2010/main" val="24394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99402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413279" y="1392306"/>
            <a:ext cx="8871397"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What question is this document trying to answer?</a:t>
            </a:r>
          </a:p>
        </p:txBody>
      </p:sp>
      <p:sp>
        <p:nvSpPr>
          <p:cNvPr id="11" name="TextBox 10"/>
          <p:cNvSpPr txBox="1"/>
          <p:nvPr/>
        </p:nvSpPr>
        <p:spPr>
          <a:xfrm>
            <a:off x="448123" y="1875279"/>
            <a:ext cx="8651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should we?</a:t>
            </a:r>
          </a:p>
        </p:txBody>
      </p:sp>
      <p:sp>
        <p:nvSpPr>
          <p:cNvPr id="12" name="TextBox 11"/>
          <p:cNvSpPr txBox="1"/>
          <p:nvPr/>
        </p:nvSpPr>
        <p:spPr>
          <a:xfrm>
            <a:off x="430701" y="2344266"/>
            <a:ext cx="10362802"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So, is it? likely to succeed?</a:t>
            </a:r>
          </a:p>
        </p:txBody>
      </p:sp>
      <p:sp>
        <p:nvSpPr>
          <p:cNvPr id="8" name="TextBox 7"/>
          <p:cNvSpPr txBox="1"/>
          <p:nvPr/>
        </p:nvSpPr>
        <p:spPr>
          <a:xfrm>
            <a:off x="6220899" y="682012"/>
            <a:ext cx="2923101"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Demonstration</a:t>
            </a:r>
          </a:p>
        </p:txBody>
      </p:sp>
      <p:sp>
        <p:nvSpPr>
          <p:cNvPr id="13" name="TextBox 12"/>
          <p:cNvSpPr txBox="1"/>
          <p:nvPr/>
        </p:nvSpPr>
        <p:spPr>
          <a:xfrm>
            <a:off x="448122" y="323661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will the plan succeed in increasing our market share?</a:t>
            </a:r>
          </a:p>
        </p:txBody>
      </p:sp>
      <p:sp>
        <p:nvSpPr>
          <p:cNvPr id="14" name="TextBox 13"/>
          <p:cNvSpPr txBox="1"/>
          <p:nvPr/>
        </p:nvSpPr>
        <p:spPr>
          <a:xfrm>
            <a:off x="430701" y="3636098"/>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Why do we think it might? What data do we have?</a:t>
            </a:r>
          </a:p>
        </p:txBody>
      </p:sp>
      <p:sp>
        <p:nvSpPr>
          <p:cNvPr id="15" name="TextBox 14"/>
          <p:cNvSpPr txBox="1"/>
          <p:nvPr/>
        </p:nvSpPr>
        <p:spPr>
          <a:xfrm>
            <a:off x="448122" y="4459200"/>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have we tested this hypothesis?</a:t>
            </a:r>
          </a:p>
        </p:txBody>
      </p:sp>
      <p:sp>
        <p:nvSpPr>
          <p:cNvPr id="16" name="TextBox 15"/>
          <p:cNvSpPr txBox="1"/>
          <p:nvPr/>
        </p:nvSpPr>
        <p:spPr>
          <a:xfrm>
            <a:off x="413279" y="281325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what is the objective?</a:t>
            </a:r>
          </a:p>
        </p:txBody>
      </p:sp>
      <p:sp>
        <p:nvSpPr>
          <p:cNvPr id="17" name="TextBox 16"/>
          <p:cNvSpPr txBox="1"/>
          <p:nvPr/>
        </p:nvSpPr>
        <p:spPr>
          <a:xfrm>
            <a:off x="455864" y="4954427"/>
            <a:ext cx="9056241"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what did those tests find?</a:t>
            </a:r>
          </a:p>
        </p:txBody>
      </p:sp>
      <p:sp>
        <p:nvSpPr>
          <p:cNvPr id="18" name="TextBox 17"/>
          <p:cNvSpPr txBox="1"/>
          <p:nvPr/>
        </p:nvSpPr>
        <p:spPr>
          <a:xfrm>
            <a:off x="448122" y="5448962"/>
            <a:ext cx="9318359"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do we have any data suggesting that we shouldn’t reduce our commissions or that it wouldn’t work?</a:t>
            </a:r>
          </a:p>
        </p:txBody>
      </p:sp>
      <p:sp>
        <p:nvSpPr>
          <p:cNvPr id="19" name="TextBox 18"/>
          <p:cNvSpPr txBox="1"/>
          <p:nvPr/>
        </p:nvSpPr>
        <p:spPr>
          <a:xfrm>
            <a:off x="448123" y="5932626"/>
            <a:ext cx="8801710"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are there any downsides to reducing our commissions?</a:t>
            </a:r>
          </a:p>
        </p:txBody>
      </p:sp>
      <p:sp>
        <p:nvSpPr>
          <p:cNvPr id="20" name="TextBox 19"/>
          <p:cNvSpPr txBox="1"/>
          <p:nvPr/>
        </p:nvSpPr>
        <p:spPr>
          <a:xfrm>
            <a:off x="277499" y="1552650"/>
            <a:ext cx="8871397"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question this document is trying to answer is: Should we reduce our agents’ commission to 1% nationwide?</a:t>
            </a:r>
          </a:p>
        </p:txBody>
      </p:sp>
      <p:sp>
        <p:nvSpPr>
          <p:cNvPr id="21" name="TextBox 20"/>
          <p:cNvSpPr txBox="1"/>
          <p:nvPr/>
        </p:nvSpPr>
        <p:spPr>
          <a:xfrm>
            <a:off x="277500" y="2035623"/>
            <a:ext cx="8651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Is that plan likely to succeed?</a:t>
            </a:r>
          </a:p>
        </p:txBody>
      </p:sp>
      <p:sp>
        <p:nvSpPr>
          <p:cNvPr id="22" name="TextBox 21"/>
          <p:cNvSpPr txBox="1"/>
          <p:nvPr/>
        </p:nvSpPr>
        <p:spPr>
          <a:xfrm>
            <a:off x="277500" y="2504610"/>
            <a:ext cx="10362802"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Succeed at what? What’s the objective of the plan?</a:t>
            </a:r>
          </a:p>
        </p:txBody>
      </p:sp>
      <p:sp>
        <p:nvSpPr>
          <p:cNvPr id="23" name="TextBox 22"/>
          <p:cNvSpPr txBox="1"/>
          <p:nvPr/>
        </p:nvSpPr>
        <p:spPr>
          <a:xfrm>
            <a:off x="277499" y="339695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Yes, we think it might.</a:t>
            </a:r>
          </a:p>
        </p:txBody>
      </p:sp>
      <p:sp>
        <p:nvSpPr>
          <p:cNvPr id="24" name="TextBox 23"/>
          <p:cNvSpPr txBox="1"/>
          <p:nvPr/>
        </p:nvSpPr>
        <p:spPr>
          <a:xfrm>
            <a:off x="277499" y="3796441"/>
            <a:ext cx="8836554" cy="603820"/>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We think this approach might increase our market share because our consumer research is telling us that sellers are price conscious and want to save as much money as possible on the sale. So, we have a hypothesis that maybe if we cut our commission to 1%, which is 33% to 50% off the standard commission that other agents charge, we might increase our market share.</a:t>
            </a:r>
          </a:p>
        </p:txBody>
      </p:sp>
      <p:sp>
        <p:nvSpPr>
          <p:cNvPr id="25" name="TextBox 24"/>
          <p:cNvSpPr txBox="1"/>
          <p:nvPr/>
        </p:nvSpPr>
        <p:spPr>
          <a:xfrm>
            <a:off x="277499" y="4619544"/>
            <a:ext cx="8836554" cy="262829"/>
          </a:xfrm>
          <a:prstGeom prst="rect">
            <a:avLst/>
          </a:prstGeom>
          <a:noFill/>
        </p:spPr>
        <p:txBody>
          <a:bodyPr wrap="square" rtlCol="0">
            <a:spAutoFit/>
          </a:bodyPr>
          <a:lstStyle/>
          <a:p>
            <a:pPr marL="424972" indent="-257914">
              <a:buFont typeface="Wingdings" charset="2"/>
              <a:buChar char="§"/>
            </a:pPr>
            <a:r>
              <a:rPr lang="en-CA" sz="1108" dirty="0">
                <a:latin typeface="Arial" panose="020B0604020202020204" pitchFamily="34" charset="0"/>
                <a:cs typeface="Arial" panose="020B0604020202020204" pitchFamily="34" charset="0"/>
              </a:rPr>
              <a:t>Yes, we tested it for 2 years in a few smaller markets.</a:t>
            </a:r>
          </a:p>
        </p:txBody>
      </p:sp>
      <p:sp>
        <p:nvSpPr>
          <p:cNvPr id="26" name="TextBox 25"/>
          <p:cNvSpPr txBox="1"/>
          <p:nvPr/>
        </p:nvSpPr>
        <p:spPr>
          <a:xfrm>
            <a:off x="277499" y="297359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objective is to increase our market share throughout the country.</a:t>
            </a:r>
          </a:p>
        </p:txBody>
      </p:sp>
      <p:sp>
        <p:nvSpPr>
          <p:cNvPr id="27" name="TextBox 26"/>
          <p:cNvSpPr txBox="1"/>
          <p:nvPr/>
        </p:nvSpPr>
        <p:spPr>
          <a:xfrm>
            <a:off x="277499" y="5114771"/>
            <a:ext cx="9056241"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That test found that we did indeed grow market share faster in the markets where we reduced our commissions.</a:t>
            </a:r>
          </a:p>
        </p:txBody>
      </p:sp>
      <p:sp>
        <p:nvSpPr>
          <p:cNvPr id="29" name="TextBox 28"/>
          <p:cNvSpPr txBox="1"/>
          <p:nvPr/>
        </p:nvSpPr>
        <p:spPr>
          <a:xfrm>
            <a:off x="277500" y="5609306"/>
            <a:ext cx="9318359"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No, the experiment we ran pointed strongly in favor of reducing our commissions.</a:t>
            </a:r>
          </a:p>
        </p:txBody>
      </p:sp>
      <p:sp>
        <p:nvSpPr>
          <p:cNvPr id="30" name="TextBox 29"/>
          <p:cNvSpPr txBox="1"/>
          <p:nvPr/>
        </p:nvSpPr>
        <p:spPr>
          <a:xfrm>
            <a:off x="277499" y="6092970"/>
            <a:ext cx="8801710"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etc</a:t>
            </a:r>
          </a:p>
        </p:txBody>
      </p:sp>
    </p:spTree>
    <p:extLst>
      <p:ext uri="{BB962C8B-B14F-4D97-AF65-F5344CB8AC3E}">
        <p14:creationId xmlns:p14="http://schemas.microsoft.com/office/powerpoint/2010/main" val="4849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the objective of this document?</a:t>
            </a:r>
          </a:p>
        </p:txBody>
      </p:sp>
      <p:sp>
        <p:nvSpPr>
          <p:cNvPr id="8" name="TextBox 7"/>
          <p:cNvSpPr txBox="1"/>
          <p:nvPr/>
        </p:nvSpPr>
        <p:spPr>
          <a:xfrm>
            <a:off x="1412728"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lay out a strategy for doing a better job of capturing value from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39893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want to do a better job?</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doing a good job of capturing them now</a:t>
            </a:r>
            <a:endParaRPr lang="en-CA" sz="1477" b="1" dirty="0">
              <a:latin typeface="Arial" charset="0"/>
              <a:ea typeface="Arial" charset="0"/>
              <a:cs typeface="Arial" charset="0"/>
            </a:endParaRP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because they’re a huge opportunity</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69124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How are we not doing a good job of capturing them now?</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capturing new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converting</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41204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think they’re a huge opportunity?</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a large segment of good contacts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good customers for us</a:t>
            </a:r>
            <a:endParaRPr lang="en-CA" sz="1477" b="1" dirty="0">
              <a:latin typeface="Arial" charset="0"/>
              <a:ea typeface="Arial" charset="0"/>
              <a:cs typeface="Arial" charset="0"/>
            </a:endParaRPr>
          </a:p>
        </p:txBody>
      </p:sp>
      <p:sp>
        <p:nvSpPr>
          <p:cNvPr id="10" name="TextBox 9"/>
          <p:cNvSpPr txBox="1"/>
          <p:nvPr/>
        </p:nvSpPr>
        <p:spPr>
          <a:xfrm>
            <a:off x="1836331" y="5168643"/>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uniquely positioned to win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3261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Well OK so what could we do better?</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generating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converting existing leads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9934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increase conversion rates:</a:t>
            </a:r>
          </a:p>
        </p:txBody>
      </p:sp>
      <p:sp>
        <p:nvSpPr>
          <p:cNvPr id="9" name="TextBox 8"/>
          <p:cNvSpPr txBox="1"/>
          <p:nvPr/>
        </p:nvSpPr>
        <p:spPr>
          <a:xfrm>
            <a:off x="1799833" y="4507656"/>
            <a:ext cx="7744762" cy="1228863"/>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Improve identification of relocating customers in Agent Tools</a:t>
            </a:r>
          </a:p>
          <a:p>
            <a:pPr marL="263776" indent="-263776">
              <a:buFont typeface="Arial" charset="0"/>
              <a:buChar char="•"/>
            </a:pPr>
            <a:r>
              <a:rPr lang="en-US" sz="1477" dirty="0">
                <a:latin typeface="Arial" charset="0"/>
                <a:ea typeface="Arial" charset="0"/>
                <a:cs typeface="Arial" charset="0"/>
              </a:rPr>
              <a:t>Implement a standard referral fee for third-party referrals</a:t>
            </a:r>
          </a:p>
          <a:p>
            <a:pPr marL="263776" indent="-263776">
              <a:buFont typeface="Arial" charset="0"/>
              <a:buChar char="•"/>
            </a:pPr>
            <a:r>
              <a:rPr lang="en-US" sz="1477" dirty="0">
                <a:latin typeface="Arial" charset="0"/>
                <a:ea typeface="Arial" charset="0"/>
                <a:cs typeface="Arial" charset="0"/>
              </a:rPr>
              <a:t>Begin offering “neighborhood consultations”</a:t>
            </a:r>
          </a:p>
          <a:p>
            <a:pPr marL="263776" indent="-263776">
              <a:buFont typeface="Arial" charset="0"/>
              <a:buChar char="•"/>
            </a:pPr>
            <a:r>
              <a:rPr lang="en-US" sz="1477" dirty="0">
                <a:latin typeface="Arial" charset="0"/>
                <a:ea typeface="Arial" charset="0"/>
                <a:cs typeface="Arial" charset="0"/>
              </a:rPr>
              <a:t>Add a “Relocation Coordinator” role</a:t>
            </a:r>
          </a:p>
          <a:p>
            <a:pPr marL="263776" indent="-263776">
              <a:buFont typeface="Arial" charset="0"/>
              <a:buChar char="•"/>
            </a:pPr>
            <a:r>
              <a:rPr lang="en-US" sz="1477" dirty="0">
                <a:latin typeface="Arial" charset="0"/>
                <a:ea typeface="Arial" charset="0"/>
                <a:cs typeface="Arial" charset="0"/>
              </a:rPr>
              <a:t>Add relocation content and features to the Redfin website</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8881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for generating leads</a:t>
            </a:r>
          </a:p>
        </p:txBody>
      </p:sp>
      <p:sp>
        <p:nvSpPr>
          <p:cNvPr id="9" name="TextBox 8"/>
          <p:cNvSpPr txBox="1"/>
          <p:nvPr/>
        </p:nvSpPr>
        <p:spPr>
          <a:xfrm>
            <a:off x="1799833" y="4507655"/>
            <a:ext cx="7744762" cy="1001556"/>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Partner with MOVE Guides</a:t>
            </a:r>
          </a:p>
          <a:p>
            <a:pPr marL="263776" indent="-263776">
              <a:buFont typeface="Arial" charset="0"/>
              <a:buChar char="•"/>
            </a:pPr>
            <a:r>
              <a:rPr lang="en-US" sz="1477" dirty="0">
                <a:latin typeface="Arial" charset="0"/>
                <a:ea typeface="Arial" charset="0"/>
                <a:cs typeface="Arial" charset="0"/>
              </a:rPr>
              <a:t>Begin targeted consumer marketing of relocating customers</a:t>
            </a:r>
          </a:p>
          <a:p>
            <a:pPr marL="263776" indent="-263776">
              <a:buFont typeface="Arial" charset="0"/>
              <a:buChar char="•"/>
            </a:pPr>
            <a:r>
              <a:rPr lang="en-US" sz="1477" dirty="0">
                <a:latin typeface="Arial" charset="0"/>
                <a:ea typeface="Arial" charset="0"/>
                <a:cs typeface="Arial" charset="0"/>
              </a:rPr>
              <a:t>Partner with corporate talent recruiters</a:t>
            </a:r>
          </a:p>
          <a:p>
            <a:pPr marL="263776" indent="-263776">
              <a:buFont typeface="Arial" charset="0"/>
              <a:buChar char="•"/>
            </a:pPr>
            <a:r>
              <a:rPr lang="en-US" sz="1477" dirty="0">
                <a:latin typeface="Arial" charset="0"/>
                <a:ea typeface="Arial" charset="0"/>
                <a:cs typeface="Arial" charset="0"/>
              </a:rPr>
              <a:t>Begin a Redfin Business Ambassador program</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5172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1001556"/>
          </a:xfrm>
          <a:prstGeom prst="rect">
            <a:avLst/>
          </a:prstGeom>
          <a:noFill/>
        </p:spPr>
        <p:txBody>
          <a:bodyPr wrap="square" rtlCol="0">
            <a:spAutoFit/>
          </a:bodyPr>
          <a:lstStyle/>
          <a:p>
            <a:r>
              <a:rPr lang="en-CA" sz="2954" b="1" dirty="0">
                <a:solidFill>
                  <a:srgbClr val="FF6338"/>
                </a:solidFill>
                <a:latin typeface="Helvetica Neue"/>
              </a:rPr>
              <a:t>Goals and learning objectives</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46693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The Question Method™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Run the Question Method™ on the document you brought</a:t>
            </a:r>
          </a:p>
        </p:txBody>
      </p:sp>
    </p:spTree>
    <p:extLst>
      <p:ext uri="{BB962C8B-B14F-4D97-AF65-F5344CB8AC3E}">
        <p14:creationId xmlns:p14="http://schemas.microsoft.com/office/powerpoint/2010/main" val="11016833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9775"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1961821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14617599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47146" y="3373981"/>
            <a:ext cx="7511826" cy="774251"/>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How will we win? </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What’s the plan? </a:t>
            </a:r>
          </a:p>
        </p:txBody>
      </p:sp>
    </p:spTree>
    <p:extLst>
      <p:ext uri="{BB962C8B-B14F-4D97-AF65-F5344CB8AC3E}">
        <p14:creationId xmlns:p14="http://schemas.microsoft.com/office/powerpoint/2010/main" val="5947546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4319991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our current status?</a:t>
            </a:r>
          </a:p>
        </p:txBody>
      </p:sp>
    </p:spTree>
    <p:extLst>
      <p:ext uri="{BB962C8B-B14F-4D97-AF65-F5344CB8AC3E}">
        <p14:creationId xmlns:p14="http://schemas.microsoft.com/office/powerpoint/2010/main" val="759749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58738" y="2997906"/>
            <a:ext cx="7511826" cy="3161250"/>
          </a:xfrm>
          <a:prstGeom prst="rect">
            <a:avLst/>
          </a:prstGeom>
          <a:noFill/>
        </p:spPr>
        <p:txBody>
          <a:bodyPr wrap="square" rtlCol="0">
            <a:spAutoFit/>
          </a:bodyPr>
          <a:lstStyle/>
          <a:p>
            <a:pPr marL="263776"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What’s my goal in this document?</a:t>
            </a:r>
          </a:p>
          <a:p>
            <a:pPr marL="424972" indent="-265242">
              <a:lnSpc>
                <a:spcPct val="150000"/>
              </a:lnSpc>
              <a:buFont typeface="Wingdings" charset="2"/>
              <a:buChar char="§"/>
            </a:pPr>
            <a:r>
              <a:rPr lang="en-CA" sz="1477" dirty="0">
                <a:latin typeface="Arial" panose="020B0604020202020204" pitchFamily="34" charset="0"/>
                <a:cs typeface="Arial" panose="020B0604020202020204" pitchFamily="34" charset="0"/>
              </a:rPr>
              <a:t>What am I trying to say?</a:t>
            </a:r>
          </a:p>
          <a:p>
            <a:pPr marL="586169" lvl="1" indent="-298946">
              <a:lnSpc>
                <a:spcPct val="150000"/>
              </a:lnSpc>
              <a:buFont typeface="Wingdings" charset="2"/>
              <a:buChar char="§"/>
            </a:pPr>
            <a:r>
              <a:rPr lang="en-CA" sz="1477" dirty="0">
                <a:latin typeface="Arial" panose="020B0604020202020204" pitchFamily="34" charset="0"/>
                <a:cs typeface="Arial" panose="020B0604020202020204" pitchFamily="34" charset="0"/>
              </a:rPr>
              <a:t>Where are we today, where do we want to be in the future?</a:t>
            </a:r>
          </a:p>
          <a:p>
            <a:pPr marL="688748" indent="-275499">
              <a:lnSpc>
                <a:spcPct val="150000"/>
              </a:lnSpc>
              <a:buFont typeface="Wingdings" charset="2"/>
              <a:buChar char="§"/>
            </a:pPr>
            <a:r>
              <a:rPr lang="en-CA" sz="1477" dirty="0">
                <a:latin typeface="Arial" panose="020B0604020202020204" pitchFamily="34" charset="0"/>
                <a:cs typeface="Arial" panose="020B0604020202020204" pitchFamily="34" charset="0"/>
              </a:rPr>
              <a:t>How do I propose that we get there?</a:t>
            </a:r>
          </a:p>
          <a:p>
            <a:pPr marL="849944" indent="-310669">
              <a:lnSpc>
                <a:spcPct val="150000"/>
              </a:lnSpc>
              <a:buFont typeface="Wingdings" charset="2"/>
              <a:buChar char="§"/>
            </a:pPr>
            <a:r>
              <a:rPr lang="en-CA" sz="1477" dirty="0">
                <a:latin typeface="Arial" panose="020B0604020202020204" pitchFamily="34" charset="0"/>
                <a:cs typeface="Arial" panose="020B0604020202020204" pitchFamily="34" charset="0"/>
              </a:rPr>
              <a:t>What’s the problem I’m trying to solve?</a:t>
            </a:r>
          </a:p>
          <a:p>
            <a:pPr marL="918820"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solution am I proposing?</a:t>
            </a:r>
          </a:p>
          <a:p>
            <a:pPr marL="1021398" indent="-263776">
              <a:lnSpc>
                <a:spcPct val="150000"/>
              </a:lnSpc>
              <a:buFont typeface="Wingdings" charset="2"/>
              <a:buChar char="§"/>
            </a:pPr>
            <a:r>
              <a:rPr lang="en-CA" sz="1477" dirty="0">
                <a:latin typeface="Arial" panose="020B0604020202020204" pitchFamily="34" charset="0"/>
                <a:cs typeface="Arial" panose="020B0604020202020204" pitchFamily="34" charset="0"/>
              </a:rPr>
              <a:t>Why do I think this will work?</a:t>
            </a:r>
          </a:p>
          <a:p>
            <a:pPr marL="1170871"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evidence do I have to back up my assertions?</a:t>
            </a:r>
          </a:p>
          <a:p>
            <a:pPr marL="1274916" indent="-263776">
              <a:lnSpc>
                <a:spcPct val="150000"/>
              </a:lnSpc>
              <a:buFont typeface="Wingdings" charset="2"/>
              <a:buChar char="§"/>
            </a:pPr>
            <a:r>
              <a:rPr lang="en-CA" sz="1477" dirty="0">
                <a:latin typeface="Arial" panose="020B0604020202020204" pitchFamily="34" charset="0"/>
                <a:cs typeface="Arial" panose="020B0604020202020204" pitchFamily="34" charset="0"/>
              </a:rPr>
              <a:t>How will we keep track of progress, assess performance?</a:t>
            </a:r>
          </a:p>
        </p:txBody>
      </p:sp>
    </p:spTree>
    <p:extLst>
      <p:ext uri="{BB962C8B-B14F-4D97-AF65-F5344CB8AC3E}">
        <p14:creationId xmlns:p14="http://schemas.microsoft.com/office/powerpoint/2010/main" val="13381294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3274614"/>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Is this big enough to matter?</a:t>
            </a:r>
          </a:p>
          <a:p>
            <a:pPr marL="685817" lvl="1" indent="-263776">
              <a:lnSpc>
                <a:spcPct val="200000"/>
              </a:lnSpc>
              <a:buFont typeface="Wingdings" charset="2"/>
              <a:buChar char="§"/>
            </a:pPr>
            <a:r>
              <a:rPr lang="en-CA" sz="1477" dirty="0">
                <a:latin typeface="Arial" panose="020B0604020202020204" pitchFamily="34" charset="0"/>
                <a:cs typeface="Arial" panose="020B0604020202020204" pitchFamily="34" charset="0"/>
              </a:rPr>
              <a:t>Who benefits? The team? The customer?</a:t>
            </a:r>
          </a:p>
          <a:p>
            <a:pPr marL="1107858" lvl="2" indent="-263776">
              <a:lnSpc>
                <a:spcPct val="200000"/>
              </a:lnSpc>
              <a:buFont typeface="Wingdings" charset="2"/>
              <a:buChar char="§"/>
            </a:pPr>
            <a:r>
              <a:rPr lang="en-CA" sz="1477" dirty="0">
                <a:latin typeface="Arial" panose="020B0604020202020204" pitchFamily="34" charset="0"/>
                <a:cs typeface="Arial" panose="020B0604020202020204" pitchFamily="34" charset="0"/>
              </a:rPr>
              <a:t>How does this improve the customer experience?</a:t>
            </a:r>
          </a:p>
          <a:p>
            <a:pPr marL="1529900" lvl="3"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is this displacing?</a:t>
            </a:r>
          </a:p>
          <a:p>
            <a:pPr marL="1951941" lvl="4"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are potential unintended consequences?</a:t>
            </a: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41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75270" y="2926549"/>
            <a:ext cx="3728469" cy="944746"/>
          </a:xfrm>
          <a:prstGeom prst="rect">
            <a:avLst/>
          </a:prstGeom>
          <a:noFill/>
        </p:spPr>
        <p:txBody>
          <a:bodyPr wrap="square" rtlCol="0">
            <a:spAutoFit/>
          </a:bodyPr>
          <a:lstStyle/>
          <a:p>
            <a:r>
              <a:rPr lang="en-CA" sz="2954" b="1" dirty="0">
                <a:solidFill>
                  <a:srgbClr val="FF6338"/>
                </a:solidFill>
                <a:latin typeface="Helvetica Neue"/>
              </a:rPr>
              <a:t>Lunch </a:t>
            </a:r>
            <a:br>
              <a:rPr lang="en-CA" sz="2954" b="1" dirty="0">
                <a:solidFill>
                  <a:srgbClr val="FF6338"/>
                </a:solidFill>
                <a:latin typeface="Helvetica Neue"/>
              </a:rPr>
            </a:br>
            <a:r>
              <a:rPr lang="en-CA" sz="2585" dirty="0">
                <a:solidFill>
                  <a:srgbClr val="FF6338"/>
                </a:solidFill>
                <a:latin typeface="Helvetica Neue"/>
              </a:rPr>
              <a:t>11:45 AM–12:45 PM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01821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STRUCTURING A DOCUMENT</a:t>
            </a:r>
            <a:endParaRPr lang="en-US" sz="1662" dirty="0">
              <a:solidFill>
                <a:srgbClr val="E2E2E2"/>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49657"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Use the Question Method™ to formulate a logical structure</a:t>
            </a:r>
          </a:p>
        </p:txBody>
      </p:sp>
    </p:spTree>
    <p:extLst>
      <p:ext uri="{BB962C8B-B14F-4D97-AF65-F5344CB8AC3E}">
        <p14:creationId xmlns:p14="http://schemas.microsoft.com/office/powerpoint/2010/main" val="1347305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5" y="-36856"/>
            <a:ext cx="9144000" cy="615124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4" name="TextBox 23"/>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1</a:t>
            </a:r>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426377" y="2804307"/>
            <a:ext cx="8361113" cy="2050177"/>
          </a:xfrm>
          <a:prstGeom prst="rect">
            <a:avLst/>
          </a:prstGeom>
          <a:noFill/>
        </p:spPr>
        <p:txBody>
          <a:bodyPr wrap="square" rtlCol="0">
            <a:spAutoFit/>
          </a:bodyPr>
          <a:lstStyle/>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Learn to use and apply the Question Method™, a technique for identifying the structure and major points of a document by asking and answering a series of analytical questions</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articulate the purpose of the document</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define the key points for each section</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formulate a logical structure</a:t>
            </a:r>
          </a:p>
        </p:txBody>
      </p:sp>
      <p:sp>
        <p:nvSpPr>
          <p:cNvPr id="7" name="Parallelogram 6"/>
          <p:cNvSpPr/>
          <p:nvPr/>
        </p:nvSpPr>
        <p:spPr>
          <a:xfrm>
            <a:off x="92925" y="1766082"/>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766823"/>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20928"/>
            <a:r>
              <a:rPr lang="en-CA" sz="1348" dirty="0">
                <a:solidFill>
                  <a:schemeClr val="bg1"/>
                </a:solidFill>
              </a:rPr>
              <a:t> APPLY ANALYTICAL THINKING TO THE PROPOSAL PLANNING PROCESS</a:t>
            </a:r>
          </a:p>
        </p:txBody>
      </p:sp>
    </p:spTree>
    <p:extLst>
      <p:ext uri="{BB962C8B-B14F-4D97-AF65-F5344CB8AC3E}">
        <p14:creationId xmlns:p14="http://schemas.microsoft.com/office/powerpoint/2010/main" val="26510960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1358" y="3170602"/>
            <a:ext cx="7511826" cy="1115305"/>
          </a:xfrm>
          <a:prstGeom prst="rect">
            <a:avLst/>
          </a:prstGeom>
          <a:noFill/>
        </p:spPr>
        <p:txBody>
          <a:bodyPr wrap="square" rtlCol="0">
            <a:spAutoFit/>
          </a:bodyPr>
          <a:lstStyle/>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Take the questions from the Question Method™</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Put them in a logical order</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Identify relevant </a:t>
            </a:r>
            <a:r>
              <a:rPr lang="en-CA" sz="1477" dirty="0" smtClean="0">
                <a:latin typeface="Arial" panose="020B0604020202020204" pitchFamily="34" charset="0"/>
                <a:cs typeface="Arial" panose="020B0604020202020204" pitchFamily="34" charset="0"/>
              </a:rPr>
              <a:t>sub-questions</a:t>
            </a:r>
            <a:endParaRPr lang="en-CA" sz="1477" dirty="0">
              <a:latin typeface="Arial" panose="020B0604020202020204" pitchFamily="34" charset="0"/>
              <a:cs typeface="Arial" panose="020B0604020202020204" pitchFamily="34" charset="0"/>
            </a:endParaRPr>
          </a:p>
        </p:txBody>
      </p:sp>
      <p:sp>
        <p:nvSpPr>
          <p:cNvPr id="6"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8079"/>
            <a:r>
              <a:rPr lang="en-US" sz="1477" b="1" dirty="0">
                <a:latin typeface="Arial" charset="0"/>
                <a:ea typeface="Arial" charset="0"/>
                <a:cs typeface="Arial" charset="0"/>
              </a:rPr>
              <a:t>CREATING A HIERARCHIACAL DOCUMENT STRUCTURE</a:t>
            </a:r>
          </a:p>
        </p:txBody>
      </p:sp>
      <p:cxnSp>
        <p:nvCxnSpPr>
          <p:cNvPr id="7" name="Straight Connector 6"/>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5962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477020"/>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477761"/>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THE QUESTION METHOD™</a:t>
            </a:r>
          </a:p>
        </p:txBody>
      </p:sp>
      <p:sp>
        <p:nvSpPr>
          <p:cNvPr id="8" name="TextBox 7"/>
          <p:cNvSpPr txBox="1"/>
          <p:nvPr/>
        </p:nvSpPr>
        <p:spPr>
          <a:xfrm>
            <a:off x="323745" y="2009317"/>
            <a:ext cx="3977500" cy="4069063"/>
          </a:xfrm>
          <a:prstGeom prst="rect">
            <a:avLst/>
          </a:prstGeom>
          <a:noFill/>
        </p:spPr>
        <p:txBody>
          <a:bodyPr wrap="square" rtlCol="0">
            <a:spAutoFit/>
          </a:bodyPr>
          <a:lstStyle/>
          <a:p>
            <a:r>
              <a:rPr lang="en-CA" sz="1292" b="1" dirty="0">
                <a:latin typeface="Arial" panose="020B0604020202020204" pitchFamily="34" charset="0"/>
                <a:cs typeface="Arial" panose="020B0604020202020204" pitchFamily="34" charset="0"/>
              </a:rPr>
              <a:t>What’s the objective of this document?</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To lay out a strategy for doing a better job of capturing value from relocating customers.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want to do a better job?</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doing a good job of capturing them now</a:t>
            </a:r>
          </a:p>
          <a:p>
            <a:pPr marL="263776" indent="-263776">
              <a:buFont typeface="Wingdings" charset="2"/>
              <a:buChar char="§"/>
            </a:pPr>
            <a:r>
              <a:rPr lang="en-CA" sz="1292" dirty="0">
                <a:latin typeface="Arial" panose="020B0604020202020204" pitchFamily="34" charset="0"/>
                <a:cs typeface="Arial" panose="020B0604020202020204" pitchFamily="34" charset="0"/>
              </a:rPr>
              <a:t>because they’re a huge opportunity</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How are we not doing a good job of capturing them now?</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capturing new leads</a:t>
            </a:r>
          </a:p>
          <a:p>
            <a:pPr marL="263776" indent="-263776">
              <a:buFont typeface="Wingdings" charset="2"/>
              <a:buChar char="§"/>
            </a:pPr>
            <a:r>
              <a:rPr lang="en-CA" sz="1292" dirty="0">
                <a:latin typeface="Arial" panose="020B0604020202020204" pitchFamily="34" charset="0"/>
                <a:cs typeface="Arial" panose="020B0604020202020204" pitchFamily="34" charset="0"/>
              </a:rPr>
              <a:t>we’re not converting</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think they’re a huge opportunity?</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good customers for us</a:t>
            </a:r>
          </a:p>
          <a:p>
            <a:pPr marL="263776" indent="-263776">
              <a:buFont typeface="Wingdings" charset="2"/>
              <a:buChar char="§"/>
            </a:pPr>
            <a:r>
              <a:rPr lang="en-CA" sz="1292" dirty="0">
                <a:latin typeface="Arial" panose="020B0604020202020204" pitchFamily="34" charset="0"/>
                <a:cs typeface="Arial" panose="020B0604020202020204" pitchFamily="34" charset="0"/>
              </a:rPr>
              <a:t>we’re uniquely positioned to win relocating customers</a:t>
            </a:r>
          </a:p>
        </p:txBody>
      </p:sp>
      <p:sp>
        <p:nvSpPr>
          <p:cNvPr id="2" name="Rectangle 1"/>
          <p:cNvSpPr/>
          <p:nvPr/>
        </p:nvSpPr>
        <p:spPr>
          <a:xfrm>
            <a:off x="4313230" y="2009316"/>
            <a:ext cx="4589885" cy="4069063"/>
          </a:xfrm>
          <a:prstGeom prst="rect">
            <a:avLst/>
          </a:prstGeom>
        </p:spPr>
        <p:txBody>
          <a:bodyPr wrap="square">
            <a:spAutoFit/>
          </a:bodyPr>
          <a:lstStyle/>
          <a:p>
            <a:r>
              <a:rPr lang="en-CA" sz="1292" b="1" dirty="0">
                <a:latin typeface="Arial" panose="020B0604020202020204" pitchFamily="34" charset="0"/>
                <a:cs typeface="Arial" panose="020B0604020202020204" pitchFamily="34" charset="0"/>
              </a:rPr>
              <a:t>Well OK so what could we do better?</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generating leads</a:t>
            </a:r>
          </a:p>
          <a:p>
            <a:pPr marL="263776" indent="-263776">
              <a:buFont typeface="Wingdings" charset="2"/>
              <a:buChar char="§"/>
            </a:pPr>
            <a:r>
              <a:rPr lang="en-CA" sz="1292" dirty="0">
                <a:latin typeface="Arial" panose="020B0604020202020204" pitchFamily="34" charset="0"/>
                <a:cs typeface="Arial" panose="020B0604020202020204" pitchFamily="34" charset="0"/>
              </a:rPr>
              <a:t>converting existing leads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What’s our plan for doing better in those two areas?</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To increase conversion rates:</a:t>
            </a:r>
          </a:p>
          <a:p>
            <a:pPr marL="482124" lvl="1" indent="-310669">
              <a:buFont typeface="Arial" charset="0"/>
              <a:buChar char="•"/>
            </a:pPr>
            <a:r>
              <a:rPr lang="en-CA" sz="1292" dirty="0">
                <a:latin typeface="Arial" panose="020B0604020202020204" pitchFamily="34" charset="0"/>
                <a:cs typeface="Arial" panose="020B0604020202020204" pitchFamily="34" charset="0"/>
              </a:rPr>
              <a:t>Improve identification of relocating customers in Agent Tools</a:t>
            </a:r>
          </a:p>
          <a:p>
            <a:pPr marL="482124" lvl="1" indent="-310669">
              <a:buFont typeface="Arial" charset="0"/>
              <a:buChar char="•"/>
            </a:pPr>
            <a:r>
              <a:rPr lang="en-CA" sz="1292" dirty="0">
                <a:latin typeface="Arial" panose="020B0604020202020204" pitchFamily="34" charset="0"/>
                <a:cs typeface="Arial" panose="020B0604020202020204" pitchFamily="34" charset="0"/>
              </a:rPr>
              <a:t>Implement a standard referral fee for third-party referrals</a:t>
            </a:r>
          </a:p>
          <a:p>
            <a:pPr marL="482124" lvl="1" indent="-310669">
              <a:buFont typeface="Arial" charset="0"/>
              <a:buChar char="•"/>
            </a:pPr>
            <a:r>
              <a:rPr lang="en-CA" sz="1292" dirty="0">
                <a:latin typeface="Arial" panose="020B0604020202020204" pitchFamily="34" charset="0"/>
                <a:cs typeface="Arial" panose="020B0604020202020204" pitchFamily="34" charset="0"/>
              </a:rPr>
              <a:t>Begin offering “neighborhood consultations”</a:t>
            </a:r>
          </a:p>
          <a:p>
            <a:pPr marL="482124" lvl="1" indent="-310669">
              <a:buFont typeface="Arial" charset="0"/>
              <a:buChar char="•"/>
            </a:pPr>
            <a:r>
              <a:rPr lang="en-CA" sz="1292" dirty="0">
                <a:latin typeface="Arial" panose="020B0604020202020204" pitchFamily="34" charset="0"/>
                <a:cs typeface="Arial" panose="020B0604020202020204" pitchFamily="34" charset="0"/>
              </a:rPr>
              <a:t>Add a “Relocation Coordinator” role</a:t>
            </a:r>
          </a:p>
          <a:p>
            <a:pPr marL="482124" lvl="1" indent="-310669">
              <a:buFont typeface="Arial" charset="0"/>
              <a:buChar char="•"/>
            </a:pPr>
            <a:r>
              <a:rPr lang="en-CA" sz="1292" dirty="0">
                <a:latin typeface="Arial" panose="020B0604020202020204" pitchFamily="34" charset="0"/>
                <a:cs typeface="Arial" panose="020B0604020202020204" pitchFamily="34" charset="0"/>
              </a:rPr>
              <a:t>Add relocation content and features to the Redfin website</a:t>
            </a: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For generating leads: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MOVE Guides</a:t>
            </a:r>
          </a:p>
          <a:p>
            <a:pPr marL="482124" lvl="1" indent="-298946">
              <a:buFont typeface="Arial" charset="0"/>
              <a:buChar char="•"/>
            </a:pPr>
            <a:r>
              <a:rPr lang="en-CA" sz="1292" dirty="0">
                <a:latin typeface="Arial" panose="020B0604020202020204" pitchFamily="34" charset="0"/>
                <a:cs typeface="Arial" panose="020B0604020202020204" pitchFamily="34" charset="0"/>
              </a:rPr>
              <a:t>Begin targeted consumer marketing of relocating customers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corporate talent recruiters</a:t>
            </a:r>
          </a:p>
          <a:p>
            <a:pPr marL="482124" lvl="1" indent="-298946">
              <a:buFont typeface="Arial" charset="0"/>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4" name="Straight Connector 3"/>
          <p:cNvCxnSpPr/>
          <p:nvPr/>
        </p:nvCxnSpPr>
        <p:spPr>
          <a:xfrm>
            <a:off x="4220308" y="3021987"/>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665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511707"/>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512448"/>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CREATING A HIERARCHICAL DOCUMENT STRUCTURE</a:t>
            </a:r>
          </a:p>
        </p:txBody>
      </p:sp>
      <p:sp>
        <p:nvSpPr>
          <p:cNvPr id="8" name="TextBox 7"/>
          <p:cNvSpPr txBox="1"/>
          <p:nvPr/>
        </p:nvSpPr>
        <p:spPr>
          <a:xfrm>
            <a:off x="300211" y="2194705"/>
            <a:ext cx="2629470" cy="3273717"/>
          </a:xfrm>
          <a:prstGeom prst="rect">
            <a:avLst/>
          </a:prstGeom>
          <a:noFill/>
        </p:spPr>
        <p:txBody>
          <a:bodyPr wrap="square" rtlCol="0">
            <a:spAutoFit/>
          </a:bodyPr>
          <a:lstStyle/>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endParaRPr lang="en-CA" sz="1292" dirty="0">
              <a:solidFill>
                <a:srgbClr val="FF6337"/>
              </a:solidFill>
              <a:latin typeface="Arial" panose="020B0604020202020204" pitchFamily="34" charset="0"/>
              <a:cs typeface="Arial" panose="020B0604020202020204" pitchFamily="34" charset="0"/>
            </a:endParaRP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3" name="Rectangle 2"/>
          <p:cNvSpPr/>
          <p:nvPr/>
        </p:nvSpPr>
        <p:spPr>
          <a:xfrm>
            <a:off x="3445622" y="2195446"/>
            <a:ext cx="4972317" cy="3472554"/>
          </a:xfrm>
          <a:prstGeom prst="rect">
            <a:avLst/>
          </a:prstGeom>
        </p:spPr>
        <p:txBody>
          <a:bodyPr wrap="square">
            <a:spAutoFit/>
          </a:bodyPr>
          <a:lstStyle/>
          <a:p>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310669">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320928" lvl="1" indent="-310669">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320928" lvl="1" indent="-310669">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527552" lvl="2" indent="-206625">
              <a:buFont typeface="Arial" charset="0"/>
              <a:buChar char="•"/>
            </a:pPr>
            <a:r>
              <a:rPr lang="en-CA" sz="1292" dirty="0">
                <a:latin typeface="Arial" panose="020B0604020202020204" pitchFamily="34" charset="0"/>
                <a:cs typeface="Arial" panose="020B0604020202020204" pitchFamily="34" charset="0"/>
              </a:rPr>
              <a:t>Enable relocating customers to contact agents in their destination city</a:t>
            </a:r>
          </a:p>
          <a:p>
            <a:pPr marL="527552" lvl="2" indent="-206625">
              <a:buFont typeface="Arial" charset="0"/>
              <a:buChar char="•"/>
            </a:pPr>
            <a:r>
              <a:rPr lang="en-CA" sz="1292"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7" name="Straight Connector 6"/>
          <p:cNvCxnSpPr/>
          <p:nvPr/>
        </p:nvCxnSpPr>
        <p:spPr>
          <a:xfrm>
            <a:off x="3133434" y="2987299"/>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615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Creating a hierarchical document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939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HEADING WORKSHOP</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5439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HOW TO TITLE YOUR HEADINGS</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use explicit headings to make it clear what the point of the section is</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verbs are clearer and more forceful than nouns</a:t>
            </a:r>
          </a:p>
          <a:p>
            <a:pPr marL="416180"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longer, more informative headings are clearer</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headings of the same level should be grammatically parallel</a:t>
            </a:r>
          </a:p>
          <a:p>
            <a:pPr marL="57884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questions for the board should be phrased as questions</a:t>
            </a:r>
          </a:p>
          <a:p>
            <a:pPr marL="66823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recommendations should be phrased as recommendations</a:t>
            </a:r>
          </a:p>
        </p:txBody>
      </p:sp>
    </p:spTree>
    <p:extLst>
      <p:ext uri="{BB962C8B-B14F-4D97-AF65-F5344CB8AC3E}">
        <p14:creationId xmlns:p14="http://schemas.microsoft.com/office/powerpoint/2010/main" val="16537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736454" y="2926858"/>
            <a:ext cx="7326223" cy="3027624"/>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Adjust Agent Events, Roles, and Education</a:t>
            </a:r>
          </a:p>
          <a:p>
            <a:pPr algn="ctr"/>
            <a:endParaRPr lang="en-CA" sz="1662" b="1" dirty="0">
              <a:solidFill>
                <a:srgbClr val="000000"/>
              </a:solidFill>
              <a:latin typeface="Arial" panose="020B0604020202020204" pitchFamily="34" charset="0"/>
              <a:cs typeface="Arial" panose="020B0604020202020204" pitchFamily="34" charset="0"/>
            </a:endParaRPr>
          </a:p>
          <a:p>
            <a:pPr>
              <a:lnSpc>
                <a:spcPts val="2732"/>
              </a:lnSpc>
              <a:spcAft>
                <a:spcPts val="554"/>
              </a:spcAft>
            </a:pPr>
            <a:r>
              <a:rPr lang="en-CA" sz="1662" b="1" dirty="0">
                <a:solidFill>
                  <a:srgbClr val="000000"/>
                </a:solidFill>
                <a:latin typeface="Arial" panose="020B0604020202020204" pitchFamily="34" charset="0"/>
                <a:cs typeface="Arial" panose="020B0604020202020204" pitchFamily="34" charset="0"/>
              </a:rPr>
              <a:t>Deal Writing Agents: </a:t>
            </a:r>
            <a:r>
              <a:rPr lang="en-CA" sz="1662" dirty="0">
                <a:solidFill>
                  <a:srgbClr val="000000"/>
                </a:solidFill>
                <a:latin typeface="Arial" panose="020B0604020202020204" pitchFamily="34" charset="0"/>
                <a:cs typeface="Arial" panose="020B0604020202020204" pitchFamily="34" charset="0"/>
              </a:rPr>
              <a:t>Agents report that relocatees tour homes inefficiently at the start of their search because they have not yet narrowed their neighborhood focus. We recommend creating a new event called a “Neighborhood Consultation” that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46152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86787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399920" y="2625639"/>
            <a:ext cx="7826622" cy="3956532"/>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Adjust Agent Events, Roles, and Education</a:t>
            </a:r>
          </a:p>
          <a:p>
            <a:endParaRPr lang="en-CA" sz="1477" b="1" dirty="0">
              <a:solidFill>
                <a:srgbClr val="000000"/>
              </a:solidFill>
              <a:latin typeface="Arial" panose="020B0604020202020204" pitchFamily="34" charset="0"/>
              <a:cs typeface="Arial" panose="020B0604020202020204" pitchFamily="34" charset="0"/>
            </a:endParaRPr>
          </a:p>
          <a:p>
            <a:r>
              <a:rPr lang="en-CA" sz="1477" b="1" dirty="0">
                <a:solidFill>
                  <a:srgbClr val="000000"/>
                </a:solidFill>
                <a:latin typeface="Arial" panose="020B0604020202020204" pitchFamily="34" charset="0"/>
                <a:cs typeface="Arial" panose="020B0604020202020204" pitchFamily="34" charset="0"/>
              </a:rPr>
              <a:t>Support Agents and Relocation Coordinators </a:t>
            </a:r>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(RC) role. The RC will be an expert in booking all event types for any Redfin market and will be familiar with our relocation-specific resources, such as Opportunity Score and neighborhood pages. Support Agents and Tour Coordinators will route relocation calls to the RC who could set up the appropriate events in both regions. At first, this might be a part time position for 3-4 Support Agents. Alternatively, if the proposed Redfin VIP program is implemented, the role could be handled by a VIP Agent. The VIP program has also specified an algorithm-based tool which would allow a VIP Agent or RC to find and schedule the right agent in any market. We strongly support the development of this tool.</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165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399920" y="2625639"/>
            <a:ext cx="7826622" cy="3047309"/>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Add a “Relocation Coordinator” role </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role. The Relocation Coordinator will be an expert in booking all event types for any Redfin market and will be familiar with our relocation-specific resources, such as Opportunity Score and neighborhood pages. Support Agents and Tour Coordinators will route relocation calls to the Relocation Coordinator, who will then set up the appropriate events in both regions.</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992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25" name="Parallelogram 24"/>
          <p:cNvSpPr/>
          <p:nvPr/>
        </p:nvSpPr>
        <p:spPr>
          <a:xfrm>
            <a:off x="92925" y="1777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TextBox 28"/>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2</a:t>
            </a:r>
          </a:p>
        </p:txBody>
      </p:sp>
      <p:cxnSp>
        <p:nvCxnSpPr>
          <p:cNvPr id="9" name="Straight Connector 8"/>
          <p:cNvCxnSpPr/>
          <p:nvPr/>
        </p:nvCxnSpPr>
        <p:spPr>
          <a:xfrm>
            <a:off x="258102" y="703774"/>
            <a:ext cx="2211263" cy="5890457"/>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6" name="Content Placeholder 1"/>
          <p:cNvSpPr txBox="1">
            <a:spLocks/>
          </p:cNvSpPr>
          <p:nvPr/>
        </p:nvSpPr>
        <p:spPr>
          <a:xfrm>
            <a:off x="0" y="1778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  WRITE WITH THE READER IN MIND</a:t>
            </a:r>
          </a:p>
        </p:txBody>
      </p:sp>
      <p:sp>
        <p:nvSpPr>
          <p:cNvPr id="27" name="TextBox 26"/>
          <p:cNvSpPr txBox="1"/>
          <p:nvPr/>
        </p:nvSpPr>
        <p:spPr>
          <a:xfrm>
            <a:off x="557318" y="2669227"/>
            <a:ext cx="7511826" cy="757772"/>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r>
              <a:rPr lang="en-CA" sz="1662" dirty="0"/>
              <a:t>Write with clarity and precision</a:t>
            </a:r>
          </a:p>
          <a:p>
            <a:pPr>
              <a:buFont typeface="Wingdings" charset="2"/>
              <a:buChar char="§"/>
            </a:pPr>
            <a:r>
              <a:rPr lang="en-CA" sz="1662" dirty="0"/>
              <a:t>Trim for concision</a:t>
            </a:r>
          </a:p>
        </p:txBody>
      </p:sp>
      <p:sp>
        <p:nvSpPr>
          <p:cNvPr id="24" name="Rectangle 23"/>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3849700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OPENING AND FRAMING</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b="1" dirty="0">
                <a:latin typeface="Arial" panose="020B0604020202020204" pitchFamily="34" charset="0"/>
                <a:cs typeface="Arial" panose="020B0604020202020204" pitchFamily="34" charset="0"/>
              </a:rPr>
              <a:t>Goal 2: Writing with the reader in mind</a:t>
            </a:r>
          </a:p>
        </p:txBody>
      </p:sp>
    </p:spTree>
    <p:extLst>
      <p:ext uri="{BB962C8B-B14F-4D97-AF65-F5344CB8AC3E}">
        <p14:creationId xmlns:p14="http://schemas.microsoft.com/office/powerpoint/2010/main" val="4128737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48730" y="2456232"/>
            <a:ext cx="6748963" cy="433196"/>
          </a:xfrm>
          <a:prstGeom prst="rect">
            <a:avLst/>
          </a:prstGeom>
        </p:spPr>
        <p:txBody>
          <a:bodyPr wrap="none">
            <a:spAutoFit/>
          </a:bodyPr>
          <a:lstStyle/>
          <a:p>
            <a:r>
              <a:rPr lang="en-US" sz="2215" b="1" dirty="0">
                <a:solidFill>
                  <a:srgbClr val="FF6337"/>
                </a:solidFill>
                <a:latin typeface="Arial"/>
                <a:ea typeface="Cambria" charset="0"/>
                <a:cs typeface="Arial"/>
              </a:rPr>
              <a:t> How do I know what to say </a:t>
            </a:r>
            <a:r>
              <a:rPr lang="en-US" sz="2215" b="1" dirty="0">
                <a:solidFill>
                  <a:srgbClr val="00B0F0"/>
                </a:solidFill>
                <a:latin typeface="Arial"/>
                <a:ea typeface="Cambria" charset="0"/>
                <a:cs typeface="Arial"/>
              </a:rPr>
              <a:t>within</a:t>
            </a:r>
            <a:r>
              <a:rPr lang="en-US" sz="2215" b="1" dirty="0">
                <a:solidFill>
                  <a:srgbClr val="FF6337"/>
                </a:solidFill>
                <a:latin typeface="Arial"/>
                <a:ea typeface="Cambria" charset="0"/>
                <a:cs typeface="Arial"/>
              </a:rPr>
              <a:t> each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89901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700509"/>
            <a:ext cx="7132426" cy="603883"/>
          </a:xfrm>
          <a:prstGeom prst="rect">
            <a:avLst/>
          </a:prstGeom>
        </p:spPr>
        <p:txBody>
          <a:bodyPr wrap="square" anchor="ctr">
            <a:spAutoFit/>
          </a:bodyPr>
          <a:lstStyle/>
          <a:p>
            <a:r>
              <a:rPr lang="en-US" sz="1662" b="1" dirty="0">
                <a:latin typeface="Arial" charset="0"/>
                <a:ea typeface="Arial" charset="0"/>
                <a:cs typeface="Arial" charset="0"/>
              </a:rPr>
              <a:t>Learning objective: </a:t>
            </a:r>
            <a:r>
              <a:rPr lang="en-US" sz="1662" dirty="0">
                <a:latin typeface="Arial" charset="0"/>
                <a:ea typeface="Arial" charset="0"/>
                <a:cs typeface="Arial" charset="0"/>
              </a:rPr>
              <a:t>Use the Question Method™ to define the key points </a:t>
            </a:r>
            <a:r>
              <a:rPr lang="en-US" sz="1662" b="1" dirty="0">
                <a:latin typeface="Arial" charset="0"/>
                <a:ea typeface="Arial" charset="0"/>
                <a:cs typeface="Arial" charset="0"/>
              </a:rPr>
              <a:t>within each section</a:t>
            </a:r>
            <a:endParaRPr lang="en-CA" sz="1662" b="1"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745514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3537635" cy="433196"/>
          </a:xfrm>
          <a:prstGeom prst="rect">
            <a:avLst/>
          </a:prstGeom>
        </p:spPr>
        <p:txBody>
          <a:bodyPr wrap="none">
            <a:spAutoFit/>
          </a:bodyPr>
          <a:lstStyle/>
          <a:p>
            <a:r>
              <a:rPr lang="en-US" sz="2215" b="1" dirty="0">
                <a:solidFill>
                  <a:srgbClr val="FF6337"/>
                </a:solidFill>
                <a:latin typeface="Arial"/>
                <a:ea typeface="Cambria" charset="0"/>
                <a:cs typeface="Arial"/>
              </a:rPr>
              <a:t> All documents are FAQs</a:t>
            </a:r>
          </a:p>
        </p:txBody>
      </p:sp>
      <p:sp>
        <p:nvSpPr>
          <p:cNvPr id="3" name="Rectangle 2"/>
          <p:cNvSpPr/>
          <p:nvPr/>
        </p:nvSpPr>
        <p:spPr>
          <a:xfrm>
            <a:off x="1389127" y="3828395"/>
            <a:ext cx="7132426" cy="348109"/>
          </a:xfrm>
          <a:prstGeom prst="rect">
            <a:avLst/>
          </a:prstGeom>
        </p:spPr>
        <p:txBody>
          <a:bodyPr wrap="square" anchor="ctr">
            <a:spAutoFit/>
          </a:bodyPr>
          <a:lstStyle/>
          <a:p>
            <a:pPr marL="263776" indent="-263776">
              <a:buFont typeface="Arial" charset="0"/>
              <a:buChar char="•"/>
            </a:pPr>
            <a:r>
              <a:rPr lang="en-CA" sz="1662" dirty="0">
                <a:solidFill>
                  <a:srgbClr val="000000"/>
                </a:solidFill>
                <a:latin typeface="Arial" panose="020B0604020202020204" pitchFamily="34" charset="0"/>
                <a:cs typeface="Arial" panose="020B0604020202020204" pitchFamily="34" charset="0"/>
              </a:rPr>
              <a:t>Every section must be asking and answering a question</a:t>
            </a:r>
            <a:endParaRPr lang="en-CA" sz="1662"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261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629495"/>
            <a:ext cx="7132426" cy="745910"/>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Your stating point is always the same: </a:t>
            </a:r>
          </a:p>
          <a:p>
            <a:endParaRPr lang="en-CA" sz="923" dirty="0">
              <a:latin typeface="Arial" panose="020B0604020202020204" pitchFamily="34" charset="0"/>
              <a:cs typeface="Arial" panose="020B0604020202020204" pitchFamily="34" charset="0"/>
            </a:endParaRPr>
          </a:p>
          <a:p>
            <a:r>
              <a:rPr lang="en-CA" sz="1662" b="1" dirty="0">
                <a:latin typeface="Arial" panose="020B0604020202020204" pitchFamily="34" charset="0"/>
                <a:cs typeface="Arial" panose="020B0604020202020204" pitchFamily="34" charset="0"/>
              </a:rPr>
              <a:t>What question am I trying to answer in this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028263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am I saying in each of these paragraphs?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190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1013323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958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Never make the reader read something without telling them why it’s important.</a:t>
            </a:r>
          </a:p>
        </p:txBody>
      </p:sp>
    </p:spTree>
    <p:extLst>
      <p:ext uri="{BB962C8B-B14F-4D97-AF65-F5344CB8AC3E}">
        <p14:creationId xmlns:p14="http://schemas.microsoft.com/office/powerpoint/2010/main" val="5393831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defTabSz="844083">
              <a:defRPr/>
            </a:pPr>
            <a:endParaRPr lang="en-CA" sz="1477" dirty="0">
              <a:latin typeface="Arial" panose="020B0604020202020204" pitchFamily="34" charset="0"/>
              <a:cs typeface="Arial" panose="020B0604020202020204" pitchFamily="34" charset="0"/>
            </a:endParaRPr>
          </a:p>
        </p:txBody>
      </p:sp>
      <p:sp>
        <p:nvSpPr>
          <p:cNvPr id="4" name="TextBox 3"/>
          <p:cNvSpPr txBox="1"/>
          <p:nvPr/>
        </p:nvSpPr>
        <p:spPr>
          <a:xfrm>
            <a:off x="2179605" y="3473416"/>
            <a:ext cx="5391688" cy="2650084"/>
          </a:xfrm>
          <a:prstGeom prst="rect">
            <a:avLst/>
          </a:prstGeom>
          <a:noFill/>
        </p:spPr>
        <p:txBody>
          <a:bodyPr wrap="square" rtlCol="0">
            <a:spAutoFit/>
          </a:bodyPr>
          <a:lstStyle/>
          <a:p>
            <a:r>
              <a:rPr lang="en-US" sz="1662" b="1" dirty="0"/>
              <a:t>2016 Performance</a:t>
            </a:r>
            <a:endParaRPr lang="en-US" sz="1662" dirty="0"/>
          </a:p>
          <a:p>
            <a:r>
              <a:rPr lang="en-US" sz="1662" dirty="0"/>
              <a:t>Through July 2016 we have spent $4.5M on digital media, up 134% YoY and +24% compared to our original 2016 budget. We project the cohort from January through July will drive $17.1M in revenue, up +162% YoY over the same period last year. We also expect a 5.2% contribution margin. By comparison, our contribution margin was break-even in 2015.</a:t>
            </a:r>
          </a:p>
          <a:p>
            <a:endParaRPr lang="en-US" sz="1662" dirty="0"/>
          </a:p>
          <a:p>
            <a:endParaRPr lang="en-US" sz="1662" dirty="0"/>
          </a:p>
        </p:txBody>
      </p:sp>
    </p:spTree>
    <p:extLst>
      <p:ext uri="{BB962C8B-B14F-4D97-AF65-F5344CB8AC3E}">
        <p14:creationId xmlns:p14="http://schemas.microsoft.com/office/powerpoint/2010/main" val="1309016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92925" y="263769"/>
            <a:ext cx="2376439"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10" name="Rectangle 17"/>
          <p:cNvSpPr/>
          <p:nvPr/>
        </p:nvSpPr>
        <p:spPr>
          <a:xfrm>
            <a:off x="747749" y="1985792"/>
            <a:ext cx="7564720" cy="661051"/>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7147"/>
              <a:gd name="connsiteX1" fmla="*/ 3634356 w 3634356"/>
              <a:gd name="connsiteY1" fmla="*/ 5628 h 267147"/>
              <a:gd name="connsiteX2" fmla="*/ 3634356 w 3634356"/>
              <a:gd name="connsiteY2" fmla="*/ 262631 h 267147"/>
              <a:gd name="connsiteX3" fmla="*/ 129309 w 3634356"/>
              <a:gd name="connsiteY3" fmla="*/ 267147 h 267147"/>
              <a:gd name="connsiteX4" fmla="*/ 0 w 3634356"/>
              <a:gd name="connsiteY4" fmla="*/ 0 h 267147"/>
              <a:gd name="connsiteX0" fmla="*/ 0 w 3634356"/>
              <a:gd name="connsiteY0" fmla="*/ 0 h 262632"/>
              <a:gd name="connsiteX1" fmla="*/ 3634356 w 3634356"/>
              <a:gd name="connsiteY1" fmla="*/ 5628 h 262632"/>
              <a:gd name="connsiteX2" fmla="*/ 3634356 w 3634356"/>
              <a:gd name="connsiteY2" fmla="*/ 262631 h 262632"/>
              <a:gd name="connsiteX3" fmla="*/ 123763 w 3634356"/>
              <a:gd name="connsiteY3" fmla="*/ 262632 h 262632"/>
              <a:gd name="connsiteX4" fmla="*/ 0 w 3634356"/>
              <a:gd name="connsiteY4" fmla="*/ 0 h 262632"/>
              <a:gd name="connsiteX0" fmla="*/ 0 w 3628809"/>
              <a:gd name="connsiteY0" fmla="*/ 0 h 258117"/>
              <a:gd name="connsiteX1" fmla="*/ 3628809 w 3628809"/>
              <a:gd name="connsiteY1" fmla="*/ 1113 h 258117"/>
              <a:gd name="connsiteX2" fmla="*/ 3628809 w 3628809"/>
              <a:gd name="connsiteY2" fmla="*/ 258116 h 258117"/>
              <a:gd name="connsiteX3" fmla="*/ 118216 w 3628809"/>
              <a:gd name="connsiteY3" fmla="*/ 258117 h 258117"/>
              <a:gd name="connsiteX4" fmla="*/ 0 w 3628809"/>
              <a:gd name="connsiteY4" fmla="*/ 0 h 2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809" h="258117">
                <a:moveTo>
                  <a:pt x="0" y="0"/>
                </a:moveTo>
                <a:lnTo>
                  <a:pt x="3628809" y="1113"/>
                </a:lnTo>
                <a:lnTo>
                  <a:pt x="3628809" y="258116"/>
                </a:lnTo>
                <a:lnTo>
                  <a:pt x="118216" y="258117"/>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174349" y="2096778"/>
            <a:ext cx="662111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LEARNING METHODS</a:t>
            </a:r>
            <a:endParaRPr lang="en-US" sz="1662" dirty="0">
              <a:solidFill>
                <a:schemeClr val="bg1"/>
              </a:solidFill>
              <a:latin typeface="Arial" charset="0"/>
              <a:ea typeface="Arial" charset="0"/>
              <a:cs typeface="Arial" charset="0"/>
            </a:endParaRPr>
          </a:p>
        </p:txBody>
      </p:sp>
      <p:sp>
        <p:nvSpPr>
          <p:cNvPr id="25" name="TextBox 24"/>
          <p:cNvSpPr txBox="1"/>
          <p:nvPr/>
        </p:nvSpPr>
        <p:spPr>
          <a:xfrm>
            <a:off x="1407917" y="2928990"/>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Lecture</a:t>
            </a:r>
          </a:p>
        </p:txBody>
      </p:sp>
      <p:sp>
        <p:nvSpPr>
          <p:cNvPr id="26" name="TextBox 25"/>
          <p:cNvSpPr txBox="1"/>
          <p:nvPr/>
        </p:nvSpPr>
        <p:spPr>
          <a:xfrm>
            <a:off x="1623167" y="3531507"/>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Modelling</a:t>
            </a:r>
          </a:p>
        </p:txBody>
      </p:sp>
      <p:sp>
        <p:nvSpPr>
          <p:cNvPr id="27" name="TextBox 26"/>
          <p:cNvSpPr txBox="1"/>
          <p:nvPr/>
        </p:nvSpPr>
        <p:spPr>
          <a:xfrm>
            <a:off x="1892971" y="4134024"/>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Practice</a:t>
            </a:r>
          </a:p>
        </p:txBody>
      </p:sp>
    </p:spTree>
    <p:extLst>
      <p:ext uri="{BB962C8B-B14F-4D97-AF65-F5344CB8AC3E}">
        <p14:creationId xmlns:p14="http://schemas.microsoft.com/office/powerpoint/2010/main" val="31318646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defTabSz="844083">
              <a:defRPr/>
            </a:pPr>
            <a:endParaRPr lang="en-CA" sz="1477" dirty="0">
              <a:latin typeface="Arial" panose="020B0604020202020204" pitchFamily="34" charset="0"/>
              <a:cs typeface="Arial" panose="020B0604020202020204" pitchFamily="34" charset="0"/>
            </a:endParaRPr>
          </a:p>
        </p:txBody>
      </p:sp>
      <p:sp>
        <p:nvSpPr>
          <p:cNvPr id="4" name="TextBox 3"/>
          <p:cNvSpPr txBox="1"/>
          <p:nvPr/>
        </p:nvSpPr>
        <p:spPr>
          <a:xfrm>
            <a:off x="2179604" y="3473416"/>
            <a:ext cx="2543902" cy="348109"/>
          </a:xfrm>
          <a:prstGeom prst="rect">
            <a:avLst/>
          </a:prstGeom>
          <a:noFill/>
        </p:spPr>
        <p:txBody>
          <a:bodyPr wrap="none" rtlCol="0">
            <a:spAutoFit/>
          </a:bodyPr>
          <a:lstStyle/>
          <a:p>
            <a:r>
              <a:rPr lang="en-US" sz="1662" dirty="0"/>
              <a:t>Example: </a:t>
            </a:r>
            <a:r>
              <a:rPr lang="en-US" sz="1662" dirty="0">
                <a:hlinkClick r:id="rId3" action="ppaction://hlinkfile"/>
              </a:rPr>
              <a:t>Redfin Relocation</a:t>
            </a:r>
            <a:endParaRPr lang="en-US" sz="1662" dirty="0"/>
          </a:p>
        </p:txBody>
      </p:sp>
    </p:spTree>
    <p:extLst>
      <p:ext uri="{BB962C8B-B14F-4D97-AF65-F5344CB8AC3E}">
        <p14:creationId xmlns:p14="http://schemas.microsoft.com/office/powerpoint/2010/main" val="17390525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DEMO: HOW TO TITLE YOUR HEADINGS</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2946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7" y="1974228"/>
            <a:ext cx="7831445"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966247" y="2197225"/>
            <a:ext cx="7612945"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PARAGRAPHS – </a:t>
            </a:r>
            <a:r>
              <a:rPr lang="en-CA" sz="1662" dirty="0">
                <a:solidFill>
                  <a:schemeClr val="bg1"/>
                </a:solidFill>
                <a:latin typeface="Arial" charset="0"/>
                <a:ea typeface="Arial" charset="0"/>
                <a:cs typeface="Arial" charset="0"/>
              </a:rPr>
              <a:t>What does it mean to have the reader in mind?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92775" y="3429001"/>
            <a:ext cx="7511826" cy="1228863"/>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Orient the reader within a sentence or paragraph</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Curse of knowledge</a:t>
            </a:r>
          </a:p>
          <a:p>
            <a:pPr marL="410318" indent="-263776">
              <a:buFont typeface="Wingdings" charset="2"/>
              <a:buChar char="§"/>
            </a:pPr>
            <a:endParaRPr lang="en-CA" sz="1477" b="1" dirty="0">
              <a:latin typeface="Arial" panose="020B0604020202020204" pitchFamily="34" charset="0"/>
              <a:cs typeface="Arial" panose="020B0604020202020204" pitchFamily="34" charset="0"/>
            </a:endParaRPr>
          </a:p>
          <a:p>
            <a:pPr marL="643320" indent="-298946">
              <a:buFont typeface="Wingdings" charset="2"/>
              <a:buChar char="§"/>
            </a:pPr>
            <a:r>
              <a:rPr lang="en-CA" sz="1477" b="1" dirty="0">
                <a:latin typeface="Arial" panose="020B0604020202020204" pitchFamily="34" charset="0"/>
                <a:cs typeface="Arial" panose="020B0604020202020204" pitchFamily="34" charset="0"/>
              </a:rPr>
              <a:t>Need to know basis</a:t>
            </a:r>
          </a:p>
        </p:txBody>
      </p:sp>
    </p:spTree>
    <p:extLst>
      <p:ext uri="{BB962C8B-B14F-4D97-AF65-F5344CB8AC3E}">
        <p14:creationId xmlns:p14="http://schemas.microsoft.com/office/powerpoint/2010/main" val="142528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 AND CLARITY</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Write with explicitness and clarity</a:t>
            </a:r>
          </a:p>
        </p:txBody>
      </p:sp>
    </p:spTree>
    <p:extLst>
      <p:ext uri="{BB962C8B-B14F-4D97-AF65-F5344CB8AC3E}">
        <p14:creationId xmlns:p14="http://schemas.microsoft.com/office/powerpoint/2010/main" val="19405103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TRANSFERABLE STRATEGIES: </a:t>
            </a:r>
            <a:r>
              <a:rPr lang="en-CA" sz="1662" b="0" dirty="0">
                <a:solidFill>
                  <a:schemeClr val="bg1"/>
                </a:solidFill>
              </a:rPr>
              <a:t>USE PRECISE WORDS</a:t>
            </a:r>
          </a:p>
        </p:txBody>
      </p:sp>
      <p:sp>
        <p:nvSpPr>
          <p:cNvPr id="2" name="Rectangle 1"/>
          <p:cNvSpPr/>
          <p:nvPr/>
        </p:nvSpPr>
        <p:spPr>
          <a:xfrm>
            <a:off x="736454" y="2926859"/>
            <a:ext cx="7326223" cy="859659"/>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Pause and ask yourself:</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”What am I really trying to say?”</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“How would I explain this to a friend?</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88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t>
            </a:r>
            <a:r>
              <a:rPr lang="en-CA" sz="1662" b="0" dirty="0">
                <a:solidFill>
                  <a:schemeClr val="bg1"/>
                </a:solidFill>
              </a:rPr>
              <a:t>USE PRECISE WORDS</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1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PRACTICE: “What am I trying to say?”</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420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DEBRIEF: “What am I trying to say?”</a:t>
            </a:r>
          </a:p>
        </p:txBody>
      </p:sp>
      <p:sp>
        <p:nvSpPr>
          <p:cNvPr id="2" name="Rectangle 1"/>
          <p:cNvSpPr/>
          <p:nvPr/>
        </p:nvSpPr>
        <p:spPr>
          <a:xfrm>
            <a:off x="736454" y="2926859"/>
            <a:ext cx="7326223" cy="859659"/>
          </a:xfrm>
          <a:prstGeom prst="rect">
            <a:avLst/>
          </a:prstGeom>
        </p:spPr>
        <p:txBody>
          <a:bodyPr wrap="square">
            <a:spAutoFit/>
          </a:bodyPr>
          <a:lstStyle/>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Currently, we don’t provide an easy way for relocating clients who have already worked with Redfin to start working with us again in their new city. Yet these customers are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7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Tree>
    <p:extLst>
      <p:ext uri="{BB962C8B-B14F-4D97-AF65-F5344CB8AC3E}">
        <p14:creationId xmlns:p14="http://schemas.microsoft.com/office/powerpoint/2010/main" val="1502972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8" y="3296139"/>
            <a:ext cx="6051015" cy="348109"/>
          </a:xfrm>
          <a:prstGeom prst="rect">
            <a:avLst/>
          </a:prstGeom>
          <a:noFill/>
        </p:spPr>
        <p:txBody>
          <a:bodyPr wrap="none" rtlCol="0">
            <a:spAutoFit/>
          </a:bodyPr>
          <a:lstStyle/>
          <a:p>
            <a:r>
              <a:rPr lang="en-US" sz="1662" dirty="0"/>
              <a:t>The rise of the planet's temperature is a result of greenhouse gases.</a:t>
            </a:r>
          </a:p>
        </p:txBody>
      </p:sp>
    </p:spTree>
    <p:extLst>
      <p:ext uri="{BB962C8B-B14F-4D97-AF65-F5344CB8AC3E}">
        <p14:creationId xmlns:p14="http://schemas.microsoft.com/office/powerpoint/2010/main" val="401138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1330" y="2552823"/>
            <a:ext cx="8155274" cy="2294859"/>
          </a:xfrm>
          <a:prstGeom prst="rect">
            <a:avLst/>
          </a:prstGeom>
        </p:spPr>
        <p:txBody>
          <a:bodyPr wrap="square">
            <a:spAutoFit/>
          </a:bodyPr>
          <a:lstStyle/>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Organized</a:t>
            </a:r>
            <a:r>
              <a:rPr lang="en-CA" sz="1477" dirty="0">
                <a:latin typeface="Arial" panose="020B0604020202020204" pitchFamily="34" charset="0"/>
                <a:cs typeface="Arial" panose="020B0604020202020204" pitchFamily="34" charset="0"/>
              </a:rPr>
              <a:t>. </a:t>
            </a:r>
            <a:r>
              <a:rPr lang="en-CA" sz="1477">
                <a:latin typeface="Arial" panose="020B0604020202020204" pitchFamily="34" charset="0"/>
                <a:cs typeface="Arial" panose="020B0604020202020204" pitchFamily="34" charset="0"/>
              </a:rPr>
              <a:t>Structured so as to make it easy to follow the logic behind it</a:t>
            </a:r>
            <a:r>
              <a:rPr lang="en-CA" sz="1477">
                <a:latin typeface="Arial" panose="020B0604020202020204" pitchFamily="34" charset="0"/>
                <a:cs typeface="Arial" panose="020B0604020202020204" pitchFamily="34" charset="0"/>
              </a:rPr>
              <a:t>. </a:t>
            </a:r>
            <a:endParaRPr lang="en-CA" sz="1477" smtClean="0">
              <a:latin typeface="Arial" panose="020B0604020202020204" pitchFamily="34" charset="0"/>
              <a:cs typeface="Arial" panose="020B0604020202020204" pitchFamily="34" charset="0"/>
            </a:endParaRPr>
          </a:p>
          <a:p>
            <a:pPr marL="316531" indent="-316531">
              <a:lnSpc>
                <a:spcPct val="200000"/>
              </a:lnSpc>
              <a:buFont typeface="+mj-lt"/>
              <a:buAutoNum type="arabicPeriod"/>
            </a:pPr>
            <a:r>
              <a:rPr lang="en-CA" sz="1477" b="1" smtClean="0">
                <a:latin typeface="Arial" panose="020B0604020202020204" pitchFamily="34" charset="0"/>
                <a:cs typeface="Arial" panose="020B0604020202020204" pitchFamily="34" charset="0"/>
              </a:rPr>
              <a:t>Rigorous</a:t>
            </a:r>
            <a:r>
              <a:rPr lang="en-CA" sz="1477" dirty="0">
                <a:latin typeface="Arial" panose="020B0604020202020204" pitchFamily="34" charset="0"/>
                <a:cs typeface="Arial" panose="020B0604020202020204" pitchFamily="34" charset="0"/>
              </a:rPr>
              <a:t>. You’ve asked and answered the right </a:t>
            </a:r>
            <a:r>
              <a:rPr lang="en-CA" sz="1477">
                <a:latin typeface="Arial" panose="020B0604020202020204" pitchFamily="34" charset="0"/>
                <a:cs typeface="Arial" panose="020B0604020202020204" pitchFamily="34" charset="0"/>
              </a:rPr>
              <a:t>questions</a:t>
            </a:r>
            <a:r>
              <a:rPr lang="en-CA" sz="1477" smtClean="0">
                <a:latin typeface="Arial" panose="020B0604020202020204" pitchFamily="34" charset="0"/>
                <a:cs typeface="Arial" panose="020B0604020202020204" pitchFamily="34" charset="0"/>
              </a:rPr>
              <a:t>.</a:t>
            </a:r>
            <a:endParaRPr lang="en-CA" sz="1477" dirty="0">
              <a:latin typeface="Arial" panose="020B0604020202020204" pitchFamily="34" charset="0"/>
              <a:cs typeface="Arial" panose="020B0604020202020204" pitchFamily="34" charset="0"/>
            </a:endParaRP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Clear</a:t>
            </a:r>
            <a:r>
              <a:rPr lang="en-CA" sz="1477" dirty="0">
                <a:latin typeface="Arial" panose="020B0604020202020204" pitchFamily="34" charset="0"/>
                <a:cs typeface="Arial" panose="020B0604020202020204" pitchFamily="34" charset="0"/>
              </a:rPr>
              <a:t>. Written in a direct way such that it’s easy for the reviewer to understand.</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Concise</a:t>
            </a:r>
            <a:r>
              <a:rPr lang="en-CA" sz="1477" dirty="0">
                <a:latin typeface="Arial" panose="020B0604020202020204" pitchFamily="34" charset="0"/>
                <a:cs typeface="Arial" panose="020B0604020202020204" pitchFamily="34" charset="0"/>
              </a:rPr>
              <a:t>. Doesn’t ramble or repeat. Gets to the point quickly. No extraneous information.</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Data-driven</a:t>
            </a:r>
            <a:r>
              <a:rPr lang="en-CA" sz="1477" dirty="0">
                <a:latin typeface="Arial" panose="020B0604020202020204" pitchFamily="34" charset="0"/>
                <a:cs typeface="Arial" panose="020B0604020202020204" pitchFamily="34" charset="0"/>
              </a:rPr>
              <a:t>. Provides data demonstrating why the plan is expected to succeed.</a:t>
            </a:r>
          </a:p>
        </p:txBody>
      </p:sp>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WHAT MAKES A PROPOSAL GOOD?</a:t>
            </a:r>
          </a:p>
        </p:txBody>
      </p:sp>
      <p:sp>
        <p:nvSpPr>
          <p:cNvPr id="8" name="TextBox 7"/>
          <p:cNvSpPr txBox="1"/>
          <p:nvPr/>
        </p:nvSpPr>
        <p:spPr>
          <a:xfrm>
            <a:off x="6528218" y="484088"/>
            <a:ext cx="247895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Criteria for Success</a:t>
            </a:r>
          </a:p>
        </p:txBody>
      </p:sp>
    </p:spTree>
    <p:extLst>
      <p:ext uri="{BB962C8B-B14F-4D97-AF65-F5344CB8AC3E}">
        <p14:creationId xmlns:p14="http://schemas.microsoft.com/office/powerpoint/2010/main" val="40296234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5982279" cy="348109"/>
          </a:xfrm>
          <a:prstGeom prst="rect">
            <a:avLst/>
          </a:prstGeom>
          <a:noFill/>
        </p:spPr>
        <p:txBody>
          <a:bodyPr wrap="none" rtlCol="0">
            <a:spAutoFit/>
          </a:bodyPr>
          <a:lstStyle/>
          <a:p>
            <a:r>
              <a:rPr lang="en-US" sz="1662" dirty="0"/>
              <a:t>Greenhouse gases are causing the the planet’s temperature to rise.</a:t>
            </a:r>
          </a:p>
        </p:txBody>
      </p:sp>
    </p:spTree>
    <p:extLst>
      <p:ext uri="{BB962C8B-B14F-4D97-AF65-F5344CB8AC3E}">
        <p14:creationId xmlns:p14="http://schemas.microsoft.com/office/powerpoint/2010/main" val="2725011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4971810" cy="348109"/>
          </a:xfrm>
          <a:prstGeom prst="rect">
            <a:avLst/>
          </a:prstGeom>
          <a:noFill/>
        </p:spPr>
        <p:txBody>
          <a:bodyPr wrap="none" rtlCol="0">
            <a:spAutoFit/>
          </a:bodyPr>
          <a:lstStyle/>
          <a:p>
            <a:r>
              <a:rPr lang="en-US" sz="1662" dirty="0"/>
              <a:t>Greenhouse gases are raising the planet’s temperature.</a:t>
            </a:r>
          </a:p>
        </p:txBody>
      </p:sp>
    </p:spTree>
    <p:extLst>
      <p:ext uri="{BB962C8B-B14F-4D97-AF65-F5344CB8AC3E}">
        <p14:creationId xmlns:p14="http://schemas.microsoft.com/office/powerpoint/2010/main" val="2248107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2346835" y="3436816"/>
            <a:ext cx="3944157" cy="348109"/>
          </a:xfrm>
          <a:prstGeom prst="rect">
            <a:avLst/>
          </a:prstGeom>
          <a:noFill/>
        </p:spPr>
        <p:txBody>
          <a:bodyPr wrap="none" rtlCol="0">
            <a:spAutoFit/>
          </a:bodyPr>
          <a:lstStyle/>
          <a:p>
            <a:r>
              <a:rPr lang="en-US" sz="1662" dirty="0">
                <a:hlinkClick r:id="rId3"/>
              </a:rPr>
              <a:t>2017 Direct Marketing: How Big Can It Get?</a:t>
            </a:r>
            <a:endParaRPr lang="en-US" sz="1662" dirty="0"/>
          </a:p>
        </p:txBody>
      </p:sp>
    </p:spTree>
    <p:extLst>
      <p:ext uri="{BB962C8B-B14F-4D97-AF65-F5344CB8AC3E}">
        <p14:creationId xmlns:p14="http://schemas.microsoft.com/office/powerpoint/2010/main" val="9398663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WHAT TO LOOK FOR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use precise words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use active verbs rather than to be verbs</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avoid nominalizations</a:t>
            </a:r>
          </a:p>
        </p:txBody>
      </p:sp>
    </p:spTree>
    <p:extLst>
      <p:ext uri="{BB962C8B-B14F-4D97-AF65-F5344CB8AC3E}">
        <p14:creationId xmlns:p14="http://schemas.microsoft.com/office/powerpoint/2010/main" val="111236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5583" y="2904115"/>
            <a:ext cx="3653744" cy="944746"/>
          </a:xfrm>
          <a:prstGeom prst="rect">
            <a:avLst/>
          </a:prstGeom>
          <a:noFill/>
        </p:spPr>
        <p:txBody>
          <a:bodyPr wrap="square" rtlCol="0">
            <a:spAutoFit/>
          </a:bodyPr>
          <a:lstStyle/>
          <a:p>
            <a:r>
              <a:rPr lang="en-CA" sz="2954" b="1" dirty="0">
                <a:solidFill>
                  <a:srgbClr val="FF6338"/>
                </a:solidFill>
                <a:latin typeface="Helvetica Neue"/>
              </a:rPr>
              <a:t>Break</a:t>
            </a:r>
            <a:br>
              <a:rPr lang="en-CA" sz="2954" b="1" dirty="0">
                <a:solidFill>
                  <a:srgbClr val="FF6338"/>
                </a:solidFill>
                <a:latin typeface="Helvetica Neue"/>
              </a:rPr>
            </a:br>
            <a:r>
              <a:rPr lang="en-CA" sz="2585" dirty="0">
                <a:solidFill>
                  <a:srgbClr val="FF6338"/>
                </a:solidFill>
                <a:latin typeface="Helvetica Neue"/>
              </a:rPr>
              <a:t>3:00–3:15</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664757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74280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pic>
        <p:nvPicPr>
          <p:cNvPr id="2" name="strangers">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92" y="266700"/>
            <a:ext cx="9144000" cy="6156081"/>
          </a:xfrm>
          <a:prstGeom prst="rect">
            <a:avLst/>
          </a:prstGeom>
        </p:spPr>
      </p:pic>
    </p:spTree>
    <p:extLst>
      <p:ext uri="{BB962C8B-B14F-4D97-AF65-F5344CB8AC3E}">
        <p14:creationId xmlns:p14="http://schemas.microsoft.com/office/powerpoint/2010/main" val="1688262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757387"/>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a:p>
            <a:pPr>
              <a:lnSpc>
                <a:spcPct val="130000"/>
              </a:lnSpc>
            </a:pPr>
            <a:endParaRPr lang="en-CA" sz="1662" b="1"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1876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3"/>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mentally switch modes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print it out and use a red pen</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pretend it’s someone else’s writing</a:t>
            </a:r>
          </a:p>
        </p:txBody>
      </p:sp>
    </p:spTree>
    <p:extLst>
      <p:ext uri="{BB962C8B-B14F-4D97-AF65-F5344CB8AC3E}">
        <p14:creationId xmlns:p14="http://schemas.microsoft.com/office/powerpoint/2010/main" val="9545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30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1124</TotalTime>
  <Words>6374</Words>
  <Application>Microsoft Macintosh PowerPoint</Application>
  <PresentationFormat>On-screen Show (4:3)</PresentationFormat>
  <Paragraphs>799</Paragraphs>
  <Slides>109</Slides>
  <Notes>89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Calibri</vt:lpstr>
      <vt:lpstr>Calibri Light</vt:lpstr>
      <vt:lpstr>Cambria</vt:lpstr>
      <vt:lpstr>Helvetica Neue</vt:lpstr>
      <vt:lpstr>Mangal</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February 2017</dc:title>
  <dc:creator>Amy Zhou</dc:creator>
  <cp:lastModifiedBy>Jay Dixit</cp:lastModifiedBy>
  <cp:revision>244</cp:revision>
  <cp:lastPrinted>2017-03-03T04:37:44Z</cp:lastPrinted>
  <dcterms:created xsi:type="dcterms:W3CDTF">2017-02-23T20:37:45Z</dcterms:created>
  <dcterms:modified xsi:type="dcterms:W3CDTF">2017-05-21T23:44:01Z</dcterms:modified>
</cp:coreProperties>
</file>